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slides/slide99.xml" ContentType="application/vnd.openxmlformats-officedocument.presentationml.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s/slide98.xml" ContentType="application/vnd.openxmlformats-officedocument.presentationml.slide+xml"/>
  <Override PartName="/ppt/theme/theme9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4" r:id="rId2"/>
    <p:sldMasterId id="2147484137" r:id="rId3"/>
    <p:sldMasterId id="2147484002" r:id="rId4"/>
    <p:sldMasterId id="2147484241" r:id="rId5"/>
    <p:sldMasterId id="2147484243" r:id="rId6"/>
    <p:sldMasterId id="2147484276" r:id="rId7"/>
  </p:sldMasterIdLst>
  <p:notesMasterIdLst>
    <p:notesMasterId r:id="rId116"/>
  </p:notesMasterIdLst>
  <p:handoutMasterIdLst>
    <p:handoutMasterId r:id="rId117"/>
  </p:handoutMasterIdLst>
  <p:sldIdLst>
    <p:sldId id="318" r:id="rId8"/>
    <p:sldId id="319" r:id="rId9"/>
    <p:sldId id="482" r:id="rId10"/>
    <p:sldId id="309" r:id="rId11"/>
    <p:sldId id="355" r:id="rId12"/>
    <p:sldId id="356" r:id="rId13"/>
    <p:sldId id="357" r:id="rId14"/>
    <p:sldId id="358" r:id="rId15"/>
    <p:sldId id="359" r:id="rId16"/>
    <p:sldId id="360" r:id="rId17"/>
    <p:sldId id="494" r:id="rId18"/>
    <p:sldId id="361" r:id="rId19"/>
    <p:sldId id="362" r:id="rId20"/>
    <p:sldId id="363" r:id="rId21"/>
    <p:sldId id="364" r:id="rId22"/>
    <p:sldId id="365" r:id="rId23"/>
    <p:sldId id="366" r:id="rId24"/>
    <p:sldId id="367" r:id="rId25"/>
    <p:sldId id="368" r:id="rId26"/>
    <p:sldId id="369" r:id="rId27"/>
    <p:sldId id="370" r:id="rId28"/>
    <p:sldId id="478" r:id="rId29"/>
    <p:sldId id="371" r:id="rId30"/>
    <p:sldId id="422" r:id="rId31"/>
    <p:sldId id="423" r:id="rId32"/>
    <p:sldId id="424" r:id="rId33"/>
    <p:sldId id="421" r:id="rId34"/>
    <p:sldId id="426" r:id="rId35"/>
    <p:sldId id="427" r:id="rId36"/>
    <p:sldId id="428" r:id="rId37"/>
    <p:sldId id="425" r:id="rId38"/>
    <p:sldId id="460" r:id="rId39"/>
    <p:sldId id="429" r:id="rId40"/>
    <p:sldId id="430" r:id="rId41"/>
    <p:sldId id="431" r:id="rId42"/>
    <p:sldId id="432" r:id="rId43"/>
    <p:sldId id="433" r:id="rId44"/>
    <p:sldId id="434" r:id="rId45"/>
    <p:sldId id="435" r:id="rId46"/>
    <p:sldId id="349" r:id="rId47"/>
    <p:sldId id="391" r:id="rId48"/>
    <p:sldId id="392" r:id="rId49"/>
    <p:sldId id="393" r:id="rId50"/>
    <p:sldId id="453" r:id="rId51"/>
    <p:sldId id="461" r:id="rId52"/>
    <p:sldId id="462" r:id="rId53"/>
    <p:sldId id="463" r:id="rId54"/>
    <p:sldId id="481" r:id="rId55"/>
    <p:sldId id="483" r:id="rId56"/>
    <p:sldId id="455" r:id="rId57"/>
    <p:sldId id="444" r:id="rId58"/>
    <p:sldId id="445" r:id="rId59"/>
    <p:sldId id="446" r:id="rId60"/>
    <p:sldId id="447" r:id="rId61"/>
    <p:sldId id="448" r:id="rId62"/>
    <p:sldId id="449" r:id="rId63"/>
    <p:sldId id="450" r:id="rId64"/>
    <p:sldId id="451" r:id="rId65"/>
    <p:sldId id="452" r:id="rId66"/>
    <p:sldId id="457" r:id="rId67"/>
    <p:sldId id="469" r:id="rId68"/>
    <p:sldId id="470" r:id="rId69"/>
    <p:sldId id="459" r:id="rId70"/>
    <p:sldId id="472" r:id="rId71"/>
    <p:sldId id="471" r:id="rId72"/>
    <p:sldId id="473" r:id="rId73"/>
    <p:sldId id="475" r:id="rId74"/>
    <p:sldId id="476" r:id="rId75"/>
    <p:sldId id="477" r:id="rId76"/>
    <p:sldId id="474" r:id="rId77"/>
    <p:sldId id="384" r:id="rId78"/>
    <p:sldId id="480" r:id="rId79"/>
    <p:sldId id="466" r:id="rId80"/>
    <p:sldId id="467" r:id="rId81"/>
    <p:sldId id="468" r:id="rId82"/>
    <p:sldId id="454" r:id="rId83"/>
    <p:sldId id="437" r:id="rId84"/>
    <p:sldId id="438" r:id="rId85"/>
    <p:sldId id="439" r:id="rId86"/>
    <p:sldId id="440" r:id="rId87"/>
    <p:sldId id="441" r:id="rId88"/>
    <p:sldId id="442" r:id="rId89"/>
    <p:sldId id="458" r:id="rId90"/>
    <p:sldId id="412" r:id="rId91"/>
    <p:sldId id="414" r:id="rId92"/>
    <p:sldId id="413" r:id="rId93"/>
    <p:sldId id="415" r:id="rId94"/>
    <p:sldId id="416" r:id="rId95"/>
    <p:sldId id="417" r:id="rId96"/>
    <p:sldId id="418" r:id="rId97"/>
    <p:sldId id="419" r:id="rId98"/>
    <p:sldId id="456" r:id="rId99"/>
    <p:sldId id="395" r:id="rId100"/>
    <p:sldId id="396" r:id="rId101"/>
    <p:sldId id="397" r:id="rId102"/>
    <p:sldId id="398" r:id="rId103"/>
    <p:sldId id="399" r:id="rId104"/>
    <p:sldId id="493" r:id="rId105"/>
    <p:sldId id="484" r:id="rId106"/>
    <p:sldId id="485" r:id="rId107"/>
    <p:sldId id="486" r:id="rId108"/>
    <p:sldId id="487" r:id="rId109"/>
    <p:sldId id="488" r:id="rId110"/>
    <p:sldId id="489" r:id="rId111"/>
    <p:sldId id="492" r:id="rId112"/>
    <p:sldId id="490" r:id="rId113"/>
    <p:sldId id="491" r:id="rId114"/>
    <p:sldId id="290" r:id="rId1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008000"/>
    <a:srgbClr val="C99900"/>
    <a:srgbClr val="CCFFFF"/>
    <a:srgbClr val="FF5B5B"/>
    <a:srgbClr val="B2B2B2"/>
    <a:srgbClr val="CC9900"/>
    <a:srgbClr val="63A4F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9843" autoAdjust="0"/>
    <p:restoredTop sz="96649" autoAdjust="0"/>
  </p:normalViewPr>
  <p:slideViewPr>
    <p:cSldViewPr>
      <p:cViewPr>
        <p:scale>
          <a:sx n="70" d="100"/>
          <a:sy n="70" d="100"/>
        </p:scale>
        <p:origin x="-11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9018"/>
    </p:cViewPr>
  </p:sorterViewPr>
  <p:notesViewPr>
    <p:cSldViewPr>
      <p:cViewPr varScale="1">
        <p:scale>
          <a:sx n="50" d="100"/>
          <a:sy n="50" d="100"/>
        </p:scale>
        <p:origin x="-1908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13" Type="http://schemas.openxmlformats.org/officeDocument/2006/relationships/slide" Target="slides/slide106.xml"/><Relationship Id="rId118" Type="http://schemas.openxmlformats.org/officeDocument/2006/relationships/presProps" Target="presProp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11" Type="http://schemas.openxmlformats.org/officeDocument/2006/relationships/slide" Target="slides/slide10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14" Type="http://schemas.openxmlformats.org/officeDocument/2006/relationships/slide" Target="slides/slide107.xml"/><Relationship Id="rId119" Type="http://schemas.openxmlformats.org/officeDocument/2006/relationships/viewProps" Target="view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ACB92E-A002-4224-BE10-9C6CE6CBBAEE}" type="doc">
      <dgm:prSet loTypeId="urn:microsoft.com/office/officeart/2005/8/layout/vList6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BEED999F-9657-4A43-AF73-7C1FB03771F2}">
      <dgm:prSet phldrT="[Text]" custT="1"/>
      <dgm:spPr>
        <a:solidFill>
          <a:schemeClr val="accent1">
            <a:lumMod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Book Antiqua" pitchFamily="18" charset="0"/>
            </a:rPr>
            <a:t>Choice of Five Pension Funds</a:t>
          </a:r>
          <a:endParaRPr lang="en-US" sz="2400" dirty="0">
            <a:solidFill>
              <a:schemeClr val="tx1"/>
            </a:solidFill>
          </a:endParaRPr>
        </a:p>
      </dgm:t>
    </dgm:pt>
    <dgm:pt modelId="{12221C71-1D7E-406A-98A9-4E8FA603FCE0}" type="parTrans" cxnId="{719E21D9-8730-4428-B51F-71741C8BEDB4}">
      <dgm:prSet/>
      <dgm:spPr/>
      <dgm:t>
        <a:bodyPr/>
        <a:lstStyle/>
        <a:p>
          <a:endParaRPr lang="en-US"/>
        </a:p>
      </dgm:t>
    </dgm:pt>
    <dgm:pt modelId="{2A0C9663-CA7C-4C88-A3B7-FD1E64643D22}" type="sibTrans" cxnId="{719E21D9-8730-4428-B51F-71741C8BEDB4}">
      <dgm:prSet/>
      <dgm:spPr/>
      <dgm:t>
        <a:bodyPr/>
        <a:lstStyle/>
        <a:p>
          <a:endParaRPr lang="en-US"/>
        </a:p>
      </dgm:t>
    </dgm:pt>
    <dgm:pt modelId="{77DAE868-2BD3-4E90-9573-B97DD165A8E3}">
      <dgm:prSet phldrT="[Text]"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 algn="just"/>
          <a:r>
            <a:rPr lang="en-US" b="1" dirty="0" smtClean="0">
              <a:latin typeface="Book Antiqua" pitchFamily="18" charset="0"/>
            </a:rPr>
            <a:t>ICICI Prudential Pension Fund</a:t>
          </a:r>
          <a:endParaRPr lang="en-US" dirty="0"/>
        </a:p>
      </dgm:t>
    </dgm:pt>
    <dgm:pt modelId="{8BC8A91F-7ED5-4395-AD88-2BDCDBEBD4BC}" type="parTrans" cxnId="{592C4829-736B-49C2-ACA3-25E1C4A29411}">
      <dgm:prSet/>
      <dgm:spPr/>
      <dgm:t>
        <a:bodyPr/>
        <a:lstStyle/>
        <a:p>
          <a:endParaRPr lang="en-US"/>
        </a:p>
      </dgm:t>
    </dgm:pt>
    <dgm:pt modelId="{DAFA8662-D8CF-4387-B2A0-4876104AFB25}" type="sibTrans" cxnId="{592C4829-736B-49C2-ACA3-25E1C4A29411}">
      <dgm:prSet/>
      <dgm:spPr/>
      <dgm:t>
        <a:bodyPr/>
        <a:lstStyle/>
        <a:p>
          <a:endParaRPr lang="en-US"/>
        </a:p>
      </dgm:t>
    </dgm:pt>
    <dgm:pt modelId="{E413F9D5-A9B6-46E4-BB70-437D82DCE485}">
      <dgm:prSet phldrT="[Text]" custT="1"/>
      <dgm:spPr>
        <a:solidFill>
          <a:schemeClr val="accent5">
            <a:lumMod val="75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Book Antiqua" pitchFamily="18" charset="0"/>
            </a:rPr>
            <a:t>Choice of Approach</a:t>
          </a:r>
          <a:endParaRPr lang="en-US" sz="2400" dirty="0">
            <a:solidFill>
              <a:schemeClr val="tx1"/>
            </a:solidFill>
          </a:endParaRPr>
        </a:p>
      </dgm:t>
    </dgm:pt>
    <dgm:pt modelId="{14B6B9A6-42D1-4395-BA83-6C9544FA4087}" type="parTrans" cxnId="{073DD463-9CE1-47E3-A40A-C74DDFDE1394}">
      <dgm:prSet/>
      <dgm:spPr/>
      <dgm:t>
        <a:bodyPr/>
        <a:lstStyle/>
        <a:p>
          <a:endParaRPr lang="en-US"/>
        </a:p>
      </dgm:t>
    </dgm:pt>
    <dgm:pt modelId="{77E766B3-9CE1-4B1F-8F16-32BD4D9B8438}" type="sibTrans" cxnId="{073DD463-9CE1-47E3-A40A-C74DDFDE1394}">
      <dgm:prSet/>
      <dgm:spPr/>
      <dgm:t>
        <a:bodyPr/>
        <a:lstStyle/>
        <a:p>
          <a:endParaRPr lang="en-US"/>
        </a:p>
      </dgm:t>
    </dgm:pt>
    <dgm:pt modelId="{D04B056C-5FCD-4CB9-8C52-489D62363278}">
      <dgm:prSet phldrT="[Text]" custT="1"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/>
          <a:r>
            <a:rPr lang="en-US" sz="1600" b="1" dirty="0" smtClean="0">
              <a:latin typeface="Book Antiqua" pitchFamily="18" charset="0"/>
            </a:rPr>
            <a:t>Active Choice (Active Fund Management by Subscriber)</a:t>
          </a:r>
          <a:endParaRPr lang="en-US" sz="1600" dirty="0"/>
        </a:p>
      </dgm:t>
    </dgm:pt>
    <dgm:pt modelId="{0EC1F8B9-C6BB-454E-9004-0E6C9BB6205B}" type="parTrans" cxnId="{705EDD8A-6AA0-4990-99D3-2EA4061BD6B2}">
      <dgm:prSet/>
      <dgm:spPr/>
      <dgm:t>
        <a:bodyPr/>
        <a:lstStyle/>
        <a:p>
          <a:endParaRPr lang="en-US"/>
        </a:p>
      </dgm:t>
    </dgm:pt>
    <dgm:pt modelId="{6A45E1F7-BF19-4CCB-A052-353913A8EA4C}" type="sibTrans" cxnId="{705EDD8A-6AA0-4990-99D3-2EA4061BD6B2}">
      <dgm:prSet/>
      <dgm:spPr/>
      <dgm:t>
        <a:bodyPr/>
        <a:lstStyle/>
        <a:p>
          <a:endParaRPr lang="en-US"/>
        </a:p>
      </dgm:t>
    </dgm:pt>
    <dgm:pt modelId="{9A5B1FC6-867F-4B02-A28B-607BF6D1D5E0}">
      <dgm:prSet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 algn="just"/>
          <a:r>
            <a:rPr lang="en-US" b="1" dirty="0" err="1" smtClean="0">
              <a:latin typeface="Book Antiqua" pitchFamily="18" charset="0"/>
            </a:rPr>
            <a:t>Kotak</a:t>
          </a:r>
          <a:r>
            <a:rPr lang="en-US" b="1" dirty="0" smtClean="0">
              <a:latin typeface="Book Antiqua" pitchFamily="18" charset="0"/>
            </a:rPr>
            <a:t> Mahindra Pension Fund</a:t>
          </a:r>
        </a:p>
      </dgm:t>
    </dgm:pt>
    <dgm:pt modelId="{B0619F90-F027-4E11-A1EA-4BACE40F6B99}" type="parTrans" cxnId="{1EFD9155-05D4-4D54-9981-0EB8C962E5C6}">
      <dgm:prSet/>
      <dgm:spPr/>
      <dgm:t>
        <a:bodyPr/>
        <a:lstStyle/>
        <a:p>
          <a:endParaRPr lang="en-US"/>
        </a:p>
      </dgm:t>
    </dgm:pt>
    <dgm:pt modelId="{B5A01513-AAC8-4331-9710-1E62B7489974}" type="sibTrans" cxnId="{1EFD9155-05D4-4D54-9981-0EB8C962E5C6}">
      <dgm:prSet/>
      <dgm:spPr/>
      <dgm:t>
        <a:bodyPr/>
        <a:lstStyle/>
        <a:p>
          <a:endParaRPr lang="en-US"/>
        </a:p>
      </dgm:t>
    </dgm:pt>
    <dgm:pt modelId="{855F778C-CB35-4073-922F-9FB0771C53B6}">
      <dgm:prSet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 algn="just"/>
          <a:r>
            <a:rPr lang="en-US" b="1" dirty="0" smtClean="0">
              <a:latin typeface="Book Antiqua" pitchFamily="18" charset="0"/>
            </a:rPr>
            <a:t>Reliance Capital Pension Fund</a:t>
          </a:r>
        </a:p>
      </dgm:t>
    </dgm:pt>
    <dgm:pt modelId="{6214E693-3492-4B4A-AE2B-1D9F29B78103}" type="parTrans" cxnId="{357CB8FE-2819-4A24-B156-B9C1773BF97B}">
      <dgm:prSet/>
      <dgm:spPr/>
      <dgm:t>
        <a:bodyPr/>
        <a:lstStyle/>
        <a:p>
          <a:endParaRPr lang="en-US"/>
        </a:p>
      </dgm:t>
    </dgm:pt>
    <dgm:pt modelId="{353BF4C8-ADDD-45A3-8D43-8E3F92190265}" type="sibTrans" cxnId="{357CB8FE-2819-4A24-B156-B9C1773BF97B}">
      <dgm:prSet/>
      <dgm:spPr/>
      <dgm:t>
        <a:bodyPr/>
        <a:lstStyle/>
        <a:p>
          <a:endParaRPr lang="en-US"/>
        </a:p>
      </dgm:t>
    </dgm:pt>
    <dgm:pt modelId="{F4C796C2-3B14-410D-B643-AA5C98CE521D}">
      <dgm:prSet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 algn="just"/>
          <a:r>
            <a:rPr lang="en-US" b="1" dirty="0" smtClean="0">
              <a:latin typeface="Book Antiqua" pitchFamily="18" charset="0"/>
            </a:rPr>
            <a:t>SBI Pension Fund</a:t>
          </a:r>
        </a:p>
      </dgm:t>
    </dgm:pt>
    <dgm:pt modelId="{7C017A8B-2206-4EF3-9608-908F260C44F7}" type="parTrans" cxnId="{E5994078-3683-4209-8D2B-47A382CAA239}">
      <dgm:prSet/>
      <dgm:spPr/>
      <dgm:t>
        <a:bodyPr/>
        <a:lstStyle/>
        <a:p>
          <a:endParaRPr lang="en-US"/>
        </a:p>
      </dgm:t>
    </dgm:pt>
    <dgm:pt modelId="{291AFAC2-3DE8-47FF-8F56-A0C81DB25BD0}" type="sibTrans" cxnId="{E5994078-3683-4209-8D2B-47A382CAA239}">
      <dgm:prSet/>
      <dgm:spPr/>
      <dgm:t>
        <a:bodyPr/>
        <a:lstStyle/>
        <a:p>
          <a:endParaRPr lang="en-US"/>
        </a:p>
      </dgm:t>
    </dgm:pt>
    <dgm:pt modelId="{DE03DC08-32BF-44C5-9426-EF18E43A170F}">
      <dgm:prSet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 algn="just"/>
          <a:r>
            <a:rPr lang="en-US" b="1" dirty="0" smtClean="0">
              <a:latin typeface="Book Antiqua" pitchFamily="18" charset="0"/>
            </a:rPr>
            <a:t>UTI Retirement Solutions Pension Fund</a:t>
          </a:r>
        </a:p>
      </dgm:t>
    </dgm:pt>
    <dgm:pt modelId="{3F4C158B-F744-4E15-A132-5E1BD69A5357}" type="parTrans" cxnId="{73C6890E-79CF-4FA8-AFED-806A03D597A4}">
      <dgm:prSet/>
      <dgm:spPr/>
      <dgm:t>
        <a:bodyPr/>
        <a:lstStyle/>
        <a:p>
          <a:endParaRPr lang="en-US"/>
        </a:p>
      </dgm:t>
    </dgm:pt>
    <dgm:pt modelId="{D68C397B-AE18-4CDD-BFC5-3CE9E12DAF54}" type="sibTrans" cxnId="{73C6890E-79CF-4FA8-AFED-806A03D597A4}">
      <dgm:prSet/>
      <dgm:spPr/>
      <dgm:t>
        <a:bodyPr/>
        <a:lstStyle/>
        <a:p>
          <a:endParaRPr lang="en-US"/>
        </a:p>
      </dgm:t>
    </dgm:pt>
    <dgm:pt modelId="{536CEA43-119C-4381-B529-4C3DD81AA480}">
      <dgm:prSet phldrT="[Text]" custT="1"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/>
          <a:r>
            <a:rPr lang="en-US" sz="1600" b="1" dirty="0" smtClean="0">
              <a:latin typeface="Book Antiqua" pitchFamily="18" charset="0"/>
            </a:rPr>
            <a:t>Auto Choice (Default scheme with a life cycle fund option)</a:t>
          </a:r>
          <a:endParaRPr lang="en-US" sz="1600" dirty="0"/>
        </a:p>
      </dgm:t>
    </dgm:pt>
    <dgm:pt modelId="{510A9EEF-CBDE-437F-AA50-AC3AF0FF3BFC}" type="parTrans" cxnId="{52B97106-EDA9-4216-85C4-3EDB56084CE8}">
      <dgm:prSet/>
      <dgm:spPr/>
      <dgm:t>
        <a:bodyPr/>
        <a:lstStyle/>
        <a:p>
          <a:endParaRPr lang="en-US"/>
        </a:p>
      </dgm:t>
    </dgm:pt>
    <dgm:pt modelId="{EB1473ED-9E7A-46C1-9FC6-C8CB0C317E1A}" type="sibTrans" cxnId="{52B97106-EDA9-4216-85C4-3EDB56084CE8}">
      <dgm:prSet/>
      <dgm:spPr/>
      <dgm:t>
        <a:bodyPr/>
        <a:lstStyle/>
        <a:p>
          <a:endParaRPr lang="en-US"/>
        </a:p>
      </dgm:t>
    </dgm:pt>
    <dgm:pt modelId="{8D8B399C-FC5B-44E8-9953-A9FFB6A1A996}">
      <dgm:prSet custT="1"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/>
          <a:r>
            <a:rPr lang="en-US" sz="1600" b="1" dirty="0" smtClean="0">
              <a:latin typeface="Book Antiqua" pitchFamily="18" charset="0"/>
            </a:rPr>
            <a:t> Asset Class G: Government Securities</a:t>
          </a:r>
        </a:p>
      </dgm:t>
    </dgm:pt>
    <dgm:pt modelId="{91A0E337-E771-446F-814B-73D7A1B47EBA}">
      <dgm:prSet custT="1"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/>
          <a:r>
            <a:rPr lang="en-US" sz="1600" b="1" dirty="0" smtClean="0">
              <a:latin typeface="Book Antiqua" pitchFamily="18" charset="0"/>
            </a:rPr>
            <a:t> Asset Class C: Fixed Income</a:t>
          </a:r>
        </a:p>
      </dgm:t>
    </dgm:pt>
    <dgm:pt modelId="{D33E7E82-836C-4B54-8AC6-C8DE1D3B4ECC}">
      <dgm:prSet custT="1"/>
      <dgm:spPr>
        <a:solidFill>
          <a:schemeClr val="accent5">
            <a:lumMod val="75000"/>
            <a:alpha val="2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pPr marL="228600" indent="-228600"/>
          <a:r>
            <a:rPr lang="en-US" sz="1600" b="1" dirty="0" smtClean="0">
              <a:latin typeface="Book Antiqua" pitchFamily="18" charset="0"/>
            </a:rPr>
            <a:t> Asset Class E: Equity</a:t>
          </a:r>
        </a:p>
      </dgm:t>
    </dgm:pt>
    <dgm:pt modelId="{1256DCFF-1831-456C-8BE0-2B6826783F01}">
      <dgm:prSet phldrT="[Text]" custT="1"/>
      <dgm:spPr>
        <a:solidFill>
          <a:schemeClr val="accent1">
            <a:lumMod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400" b="1" dirty="0" smtClean="0">
              <a:solidFill>
                <a:schemeClr val="tx1"/>
              </a:solidFill>
              <a:latin typeface="Book Antiqua" pitchFamily="18" charset="0"/>
            </a:rPr>
            <a:t>Choice of Three Schemes</a:t>
          </a:r>
          <a:endParaRPr lang="en-US" sz="2400" dirty="0">
            <a:solidFill>
              <a:schemeClr val="tx1"/>
            </a:solidFill>
          </a:endParaRPr>
        </a:p>
      </dgm:t>
    </dgm:pt>
    <dgm:pt modelId="{7904E156-52FE-4515-ACDA-AA000E8AE81B}" type="sibTrans" cxnId="{453DDF99-A27F-42EE-A0B7-438B98C6D365}">
      <dgm:prSet/>
      <dgm:spPr/>
      <dgm:t>
        <a:bodyPr/>
        <a:lstStyle/>
        <a:p>
          <a:endParaRPr lang="en-US"/>
        </a:p>
      </dgm:t>
    </dgm:pt>
    <dgm:pt modelId="{EE71CA63-87B1-4E96-8824-00B63984CCBE}" type="parTrans" cxnId="{453DDF99-A27F-42EE-A0B7-438B98C6D365}">
      <dgm:prSet/>
      <dgm:spPr/>
      <dgm:t>
        <a:bodyPr/>
        <a:lstStyle/>
        <a:p>
          <a:endParaRPr lang="en-US"/>
        </a:p>
      </dgm:t>
    </dgm:pt>
    <dgm:pt modelId="{654ECB98-9AEC-48EE-91B1-FDC7089420B9}" type="sibTrans" cxnId="{0357F7E7-7C05-43DA-8CAE-2B09ECF40274}">
      <dgm:prSet/>
      <dgm:spPr/>
      <dgm:t>
        <a:bodyPr/>
        <a:lstStyle/>
        <a:p>
          <a:endParaRPr lang="en-US"/>
        </a:p>
      </dgm:t>
    </dgm:pt>
    <dgm:pt modelId="{EA64D8BB-C264-4D62-9FAF-CD5A0A8B6615}" type="parTrans" cxnId="{0357F7E7-7C05-43DA-8CAE-2B09ECF40274}">
      <dgm:prSet/>
      <dgm:spPr/>
      <dgm:t>
        <a:bodyPr/>
        <a:lstStyle/>
        <a:p>
          <a:endParaRPr lang="en-US"/>
        </a:p>
      </dgm:t>
    </dgm:pt>
    <dgm:pt modelId="{8AD2FF3E-7103-4564-AF1C-7A772329CBF5}" type="sibTrans" cxnId="{A6BDD41A-0613-4BDA-9683-2C710662647B}">
      <dgm:prSet/>
      <dgm:spPr/>
      <dgm:t>
        <a:bodyPr/>
        <a:lstStyle/>
        <a:p>
          <a:endParaRPr lang="en-US"/>
        </a:p>
      </dgm:t>
    </dgm:pt>
    <dgm:pt modelId="{B20B6DCE-AA7F-4CD7-A4BC-D6C97AA60C0C}" type="parTrans" cxnId="{A6BDD41A-0613-4BDA-9683-2C710662647B}">
      <dgm:prSet/>
      <dgm:spPr/>
      <dgm:t>
        <a:bodyPr/>
        <a:lstStyle/>
        <a:p>
          <a:endParaRPr lang="en-US"/>
        </a:p>
      </dgm:t>
    </dgm:pt>
    <dgm:pt modelId="{E8D7D96B-3D4A-40E6-9994-EAD2B2DC8194}" type="sibTrans" cxnId="{6A03F47F-4FEB-41F7-B674-043986CA9768}">
      <dgm:prSet/>
      <dgm:spPr/>
      <dgm:t>
        <a:bodyPr/>
        <a:lstStyle/>
        <a:p>
          <a:endParaRPr lang="en-US"/>
        </a:p>
      </dgm:t>
    </dgm:pt>
    <dgm:pt modelId="{78216290-2274-44DD-A2BC-349093EB05B4}" type="parTrans" cxnId="{6A03F47F-4FEB-41F7-B674-043986CA9768}">
      <dgm:prSet/>
      <dgm:spPr/>
      <dgm:t>
        <a:bodyPr/>
        <a:lstStyle/>
        <a:p>
          <a:endParaRPr lang="en-US"/>
        </a:p>
      </dgm:t>
    </dgm:pt>
    <dgm:pt modelId="{CFB5BC13-CBF3-40CA-8241-D0AAA5A10C7B}" type="pres">
      <dgm:prSet presAssocID="{74ACB92E-A002-4224-BE10-9C6CE6CBBAE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5FD8E5-5075-4CFC-9F86-B3F178B15AE4}" type="pres">
      <dgm:prSet presAssocID="{BEED999F-9657-4A43-AF73-7C1FB03771F2}" presName="linNode" presStyleCnt="0"/>
      <dgm:spPr/>
    </dgm:pt>
    <dgm:pt modelId="{1D1B601C-9D56-4A2A-BC88-E8DE2EBDFC3E}" type="pres">
      <dgm:prSet presAssocID="{BEED999F-9657-4A43-AF73-7C1FB03771F2}" presName="parentShp" presStyleLbl="node1" presStyleIdx="0" presStyleCnt="3" custScaleY="131670" custLinFactNeighborY="63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5E218-C1B4-4F77-BEFC-C9D484433336}" type="pres">
      <dgm:prSet presAssocID="{BEED999F-9657-4A43-AF73-7C1FB03771F2}" presName="childShp" presStyleLbl="bgAccFollowNode1" presStyleIdx="0" presStyleCnt="3" custScaleY="158388" custLinFactNeighborY="5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A1CD7-0544-4708-A0C7-4DBEFB2FCA8B}" type="pres">
      <dgm:prSet presAssocID="{2A0C9663-CA7C-4C88-A3B7-FD1E64643D22}" presName="spacing" presStyleCnt="0"/>
      <dgm:spPr/>
    </dgm:pt>
    <dgm:pt modelId="{1ABA644F-C9A9-4A15-AAAE-D4B7CF1D4C26}" type="pres">
      <dgm:prSet presAssocID="{1256DCFF-1831-456C-8BE0-2B6826783F01}" presName="linNode" presStyleCnt="0"/>
      <dgm:spPr/>
    </dgm:pt>
    <dgm:pt modelId="{6D711BBD-F157-4F32-ADFF-42B3FE7608FB}" type="pres">
      <dgm:prSet presAssocID="{1256DCFF-1831-456C-8BE0-2B6826783F01}" presName="parentShp" presStyleLbl="node1" presStyleIdx="1" presStyleCnt="3" custLinFactNeighborY="97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29079C-7354-4CAE-B591-1B633BE940ED}" type="pres">
      <dgm:prSet presAssocID="{1256DCFF-1831-456C-8BE0-2B6826783F01}" presName="childShp" presStyleLbl="bgAccFollowNode1" presStyleIdx="1" presStyleCnt="3" custLinFactNeighborY="97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36EF0-4E89-4D93-A2FF-70AA6C148C6E}" type="pres">
      <dgm:prSet presAssocID="{7904E156-52FE-4515-ACDA-AA000E8AE81B}" presName="spacing" presStyleCnt="0"/>
      <dgm:spPr/>
    </dgm:pt>
    <dgm:pt modelId="{35D6B23A-EB3A-43ED-96F3-14DD1F4FC732}" type="pres">
      <dgm:prSet presAssocID="{E413F9D5-A9B6-46E4-BB70-437D82DCE485}" presName="linNode" presStyleCnt="0"/>
      <dgm:spPr/>
    </dgm:pt>
    <dgm:pt modelId="{939BD691-988A-43B1-93B3-106762408622}" type="pres">
      <dgm:prSet presAssocID="{E413F9D5-A9B6-46E4-BB70-437D82DCE485}" presName="parentShp" presStyleLbl="node1" presStyleIdx="2" presStyleCnt="3" custLinFactY="-207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C0EF8-6E98-4BF6-A2E3-3CA1AED6A6C4}" type="pres">
      <dgm:prSet presAssocID="{E413F9D5-A9B6-46E4-BB70-437D82DCE485}" presName="childShp" presStyleLbl="bgAccFollowNode1" presStyleIdx="2" presStyleCnt="3" custLinFactY="-207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994078-3683-4209-8D2B-47A382CAA239}" srcId="{BEED999F-9657-4A43-AF73-7C1FB03771F2}" destId="{F4C796C2-3B14-410D-B643-AA5C98CE521D}" srcOrd="3" destOrd="0" parTransId="{7C017A8B-2206-4EF3-9608-908F260C44F7}" sibTransId="{291AFAC2-3DE8-47FF-8F56-A0C81DB25BD0}"/>
    <dgm:cxn modelId="{A6BDD41A-0613-4BDA-9683-2C710662647B}" srcId="{1256DCFF-1831-456C-8BE0-2B6826783F01}" destId="{91A0E337-E771-446F-814B-73D7A1B47EBA}" srcOrd="1" destOrd="0" parTransId="{B20B6DCE-AA7F-4CD7-A4BC-D6C97AA60C0C}" sibTransId="{8AD2FF3E-7103-4564-AF1C-7A772329CBF5}"/>
    <dgm:cxn modelId="{7B868C80-F5AD-4F09-8E5A-3333A83B4077}" type="presOf" srcId="{77DAE868-2BD3-4E90-9573-B97DD165A8E3}" destId="{1BA5E218-C1B4-4F77-BEFC-C9D484433336}" srcOrd="0" destOrd="0" presId="urn:microsoft.com/office/officeart/2005/8/layout/vList6"/>
    <dgm:cxn modelId="{8306BB73-091E-4192-A058-1B0026E5A564}" type="presOf" srcId="{8D8B399C-FC5B-44E8-9953-A9FFB6A1A996}" destId="{F929079C-7354-4CAE-B591-1B633BE940ED}" srcOrd="0" destOrd="2" presId="urn:microsoft.com/office/officeart/2005/8/layout/vList6"/>
    <dgm:cxn modelId="{357CB8FE-2819-4A24-B156-B9C1773BF97B}" srcId="{BEED999F-9657-4A43-AF73-7C1FB03771F2}" destId="{855F778C-CB35-4073-922F-9FB0771C53B6}" srcOrd="2" destOrd="0" parTransId="{6214E693-3492-4B4A-AE2B-1D9F29B78103}" sibTransId="{353BF4C8-ADDD-45A3-8D43-8E3F92190265}"/>
    <dgm:cxn modelId="{01E972EB-588B-43D3-A986-D5F68053B3AD}" type="presOf" srcId="{536CEA43-119C-4381-B529-4C3DD81AA480}" destId="{584C0EF8-6E98-4BF6-A2E3-3CA1AED6A6C4}" srcOrd="0" destOrd="1" presId="urn:microsoft.com/office/officeart/2005/8/layout/vList6"/>
    <dgm:cxn modelId="{1EFD9155-05D4-4D54-9981-0EB8C962E5C6}" srcId="{BEED999F-9657-4A43-AF73-7C1FB03771F2}" destId="{9A5B1FC6-867F-4B02-A28B-607BF6D1D5E0}" srcOrd="1" destOrd="0" parTransId="{B0619F90-F027-4E11-A1EA-4BACE40F6B99}" sibTransId="{B5A01513-AAC8-4331-9710-1E62B7489974}"/>
    <dgm:cxn modelId="{705EDD8A-6AA0-4990-99D3-2EA4061BD6B2}" srcId="{E413F9D5-A9B6-46E4-BB70-437D82DCE485}" destId="{D04B056C-5FCD-4CB9-8C52-489D62363278}" srcOrd="0" destOrd="0" parTransId="{0EC1F8B9-C6BB-454E-9004-0E6C9BB6205B}" sibTransId="{6A45E1F7-BF19-4CCB-A052-353913A8EA4C}"/>
    <dgm:cxn modelId="{0357F7E7-7C05-43DA-8CAE-2B09ECF40274}" srcId="{1256DCFF-1831-456C-8BE0-2B6826783F01}" destId="{8D8B399C-FC5B-44E8-9953-A9FFB6A1A996}" srcOrd="2" destOrd="0" parTransId="{EA64D8BB-C264-4D62-9FAF-CD5A0A8B6615}" sibTransId="{654ECB98-9AEC-48EE-91B1-FDC7089420B9}"/>
    <dgm:cxn modelId="{A4FA6643-263B-4362-BD42-52AEB55D3386}" type="presOf" srcId="{855F778C-CB35-4073-922F-9FB0771C53B6}" destId="{1BA5E218-C1B4-4F77-BEFC-C9D484433336}" srcOrd="0" destOrd="2" presId="urn:microsoft.com/office/officeart/2005/8/layout/vList6"/>
    <dgm:cxn modelId="{7BE95BC5-F7E2-45CC-922B-DA19F6A59D63}" type="presOf" srcId="{91A0E337-E771-446F-814B-73D7A1B47EBA}" destId="{F929079C-7354-4CAE-B591-1B633BE940ED}" srcOrd="0" destOrd="1" presId="urn:microsoft.com/office/officeart/2005/8/layout/vList6"/>
    <dgm:cxn modelId="{6A03F47F-4FEB-41F7-B674-043986CA9768}" srcId="{1256DCFF-1831-456C-8BE0-2B6826783F01}" destId="{D33E7E82-836C-4B54-8AC6-C8DE1D3B4ECC}" srcOrd="0" destOrd="0" parTransId="{78216290-2274-44DD-A2BC-349093EB05B4}" sibTransId="{E8D7D96B-3D4A-40E6-9994-EAD2B2DC8194}"/>
    <dgm:cxn modelId="{EF337410-0356-408F-9FE7-CAD102840E20}" type="presOf" srcId="{D04B056C-5FCD-4CB9-8C52-489D62363278}" destId="{584C0EF8-6E98-4BF6-A2E3-3CA1AED6A6C4}" srcOrd="0" destOrd="0" presId="urn:microsoft.com/office/officeart/2005/8/layout/vList6"/>
    <dgm:cxn modelId="{AB670B20-4A87-4880-A40E-F9778CED93E0}" type="presOf" srcId="{1256DCFF-1831-456C-8BE0-2B6826783F01}" destId="{6D711BBD-F157-4F32-ADFF-42B3FE7608FB}" srcOrd="0" destOrd="0" presId="urn:microsoft.com/office/officeart/2005/8/layout/vList6"/>
    <dgm:cxn modelId="{D94AB7E8-B665-4FDB-AC76-B5364874B15D}" type="presOf" srcId="{E413F9D5-A9B6-46E4-BB70-437D82DCE485}" destId="{939BD691-988A-43B1-93B3-106762408622}" srcOrd="0" destOrd="0" presId="urn:microsoft.com/office/officeart/2005/8/layout/vList6"/>
    <dgm:cxn modelId="{73C6890E-79CF-4FA8-AFED-806A03D597A4}" srcId="{BEED999F-9657-4A43-AF73-7C1FB03771F2}" destId="{DE03DC08-32BF-44C5-9426-EF18E43A170F}" srcOrd="4" destOrd="0" parTransId="{3F4C158B-F744-4E15-A132-5E1BD69A5357}" sibTransId="{D68C397B-AE18-4CDD-BFC5-3CE9E12DAF54}"/>
    <dgm:cxn modelId="{50E76DDC-F3C8-430A-B414-D7CF911C4ED4}" type="presOf" srcId="{74ACB92E-A002-4224-BE10-9C6CE6CBBAEE}" destId="{CFB5BC13-CBF3-40CA-8241-D0AAA5A10C7B}" srcOrd="0" destOrd="0" presId="urn:microsoft.com/office/officeart/2005/8/layout/vList6"/>
    <dgm:cxn modelId="{592C4829-736B-49C2-ACA3-25E1C4A29411}" srcId="{BEED999F-9657-4A43-AF73-7C1FB03771F2}" destId="{77DAE868-2BD3-4E90-9573-B97DD165A8E3}" srcOrd="0" destOrd="0" parTransId="{8BC8A91F-7ED5-4395-AD88-2BDCDBEBD4BC}" sibTransId="{DAFA8662-D8CF-4387-B2A0-4876104AFB25}"/>
    <dgm:cxn modelId="{073DD463-9CE1-47E3-A40A-C74DDFDE1394}" srcId="{74ACB92E-A002-4224-BE10-9C6CE6CBBAEE}" destId="{E413F9D5-A9B6-46E4-BB70-437D82DCE485}" srcOrd="2" destOrd="0" parTransId="{14B6B9A6-42D1-4395-BA83-6C9544FA4087}" sibTransId="{77E766B3-9CE1-4B1F-8F16-32BD4D9B8438}"/>
    <dgm:cxn modelId="{6DEF9BE2-E849-4647-8D07-E2A4F2CF0B2C}" type="presOf" srcId="{BEED999F-9657-4A43-AF73-7C1FB03771F2}" destId="{1D1B601C-9D56-4A2A-BC88-E8DE2EBDFC3E}" srcOrd="0" destOrd="0" presId="urn:microsoft.com/office/officeart/2005/8/layout/vList6"/>
    <dgm:cxn modelId="{E0EE9A89-E8FC-48AD-B8EC-E967ADCDF7D8}" type="presOf" srcId="{F4C796C2-3B14-410D-B643-AA5C98CE521D}" destId="{1BA5E218-C1B4-4F77-BEFC-C9D484433336}" srcOrd="0" destOrd="3" presId="urn:microsoft.com/office/officeart/2005/8/layout/vList6"/>
    <dgm:cxn modelId="{225B78B1-EFFC-49CF-84EA-7243F248242E}" type="presOf" srcId="{DE03DC08-32BF-44C5-9426-EF18E43A170F}" destId="{1BA5E218-C1B4-4F77-BEFC-C9D484433336}" srcOrd="0" destOrd="4" presId="urn:microsoft.com/office/officeart/2005/8/layout/vList6"/>
    <dgm:cxn modelId="{719E21D9-8730-4428-B51F-71741C8BEDB4}" srcId="{74ACB92E-A002-4224-BE10-9C6CE6CBBAEE}" destId="{BEED999F-9657-4A43-AF73-7C1FB03771F2}" srcOrd="0" destOrd="0" parTransId="{12221C71-1D7E-406A-98A9-4E8FA603FCE0}" sibTransId="{2A0C9663-CA7C-4C88-A3B7-FD1E64643D22}"/>
    <dgm:cxn modelId="{FBC903F1-228E-47F8-A272-B0865B433D74}" type="presOf" srcId="{D33E7E82-836C-4B54-8AC6-C8DE1D3B4ECC}" destId="{F929079C-7354-4CAE-B591-1B633BE940ED}" srcOrd="0" destOrd="0" presId="urn:microsoft.com/office/officeart/2005/8/layout/vList6"/>
    <dgm:cxn modelId="{453DDF99-A27F-42EE-A0B7-438B98C6D365}" srcId="{74ACB92E-A002-4224-BE10-9C6CE6CBBAEE}" destId="{1256DCFF-1831-456C-8BE0-2B6826783F01}" srcOrd="1" destOrd="0" parTransId="{EE71CA63-87B1-4E96-8824-00B63984CCBE}" sibTransId="{7904E156-52FE-4515-ACDA-AA000E8AE81B}"/>
    <dgm:cxn modelId="{28D9A0A1-6808-40E9-A8F6-7DBCABCB23CF}" type="presOf" srcId="{9A5B1FC6-867F-4B02-A28B-607BF6D1D5E0}" destId="{1BA5E218-C1B4-4F77-BEFC-C9D484433336}" srcOrd="0" destOrd="1" presId="urn:microsoft.com/office/officeart/2005/8/layout/vList6"/>
    <dgm:cxn modelId="{52B97106-EDA9-4216-85C4-3EDB56084CE8}" srcId="{E413F9D5-A9B6-46E4-BB70-437D82DCE485}" destId="{536CEA43-119C-4381-B529-4C3DD81AA480}" srcOrd="1" destOrd="0" parTransId="{510A9EEF-CBDE-437F-AA50-AC3AF0FF3BFC}" sibTransId="{EB1473ED-9E7A-46C1-9FC6-C8CB0C317E1A}"/>
    <dgm:cxn modelId="{DA4410A9-ED40-4413-B4E7-27C0FBE45FBA}" type="presParOf" srcId="{CFB5BC13-CBF3-40CA-8241-D0AAA5A10C7B}" destId="{9B5FD8E5-5075-4CFC-9F86-B3F178B15AE4}" srcOrd="0" destOrd="0" presId="urn:microsoft.com/office/officeart/2005/8/layout/vList6"/>
    <dgm:cxn modelId="{68DCA98E-3C7F-4410-BA14-50020754F89B}" type="presParOf" srcId="{9B5FD8E5-5075-4CFC-9F86-B3F178B15AE4}" destId="{1D1B601C-9D56-4A2A-BC88-E8DE2EBDFC3E}" srcOrd="0" destOrd="0" presId="urn:microsoft.com/office/officeart/2005/8/layout/vList6"/>
    <dgm:cxn modelId="{4224B543-989D-481D-9B18-D8D7EDACC87C}" type="presParOf" srcId="{9B5FD8E5-5075-4CFC-9F86-B3F178B15AE4}" destId="{1BA5E218-C1B4-4F77-BEFC-C9D484433336}" srcOrd="1" destOrd="0" presId="urn:microsoft.com/office/officeart/2005/8/layout/vList6"/>
    <dgm:cxn modelId="{A2C79FA1-B4D7-4E1C-8553-C30A99059757}" type="presParOf" srcId="{CFB5BC13-CBF3-40CA-8241-D0AAA5A10C7B}" destId="{FD6A1CD7-0544-4708-A0C7-4DBEFB2FCA8B}" srcOrd="1" destOrd="0" presId="urn:microsoft.com/office/officeart/2005/8/layout/vList6"/>
    <dgm:cxn modelId="{56D9FFB2-9CDF-4824-9CE1-EF465DC42A60}" type="presParOf" srcId="{CFB5BC13-CBF3-40CA-8241-D0AAA5A10C7B}" destId="{1ABA644F-C9A9-4A15-AAAE-D4B7CF1D4C26}" srcOrd="2" destOrd="0" presId="urn:microsoft.com/office/officeart/2005/8/layout/vList6"/>
    <dgm:cxn modelId="{6E579A28-4B68-431A-8693-F773B7A812D8}" type="presParOf" srcId="{1ABA644F-C9A9-4A15-AAAE-D4B7CF1D4C26}" destId="{6D711BBD-F157-4F32-ADFF-42B3FE7608FB}" srcOrd="0" destOrd="0" presId="urn:microsoft.com/office/officeart/2005/8/layout/vList6"/>
    <dgm:cxn modelId="{CB921FA1-ED10-424C-BCE7-2BF4D25BFBF1}" type="presParOf" srcId="{1ABA644F-C9A9-4A15-AAAE-D4B7CF1D4C26}" destId="{F929079C-7354-4CAE-B591-1B633BE940ED}" srcOrd="1" destOrd="0" presId="urn:microsoft.com/office/officeart/2005/8/layout/vList6"/>
    <dgm:cxn modelId="{3E4E297E-6ECF-44DE-9934-A5FEBF464D9F}" type="presParOf" srcId="{CFB5BC13-CBF3-40CA-8241-D0AAA5A10C7B}" destId="{F1C36EF0-4E89-4D93-A2FF-70AA6C148C6E}" srcOrd="3" destOrd="0" presId="urn:microsoft.com/office/officeart/2005/8/layout/vList6"/>
    <dgm:cxn modelId="{B9826A21-5FCD-4621-8C52-347EBDC62FAC}" type="presParOf" srcId="{CFB5BC13-CBF3-40CA-8241-D0AAA5A10C7B}" destId="{35D6B23A-EB3A-43ED-96F3-14DD1F4FC732}" srcOrd="4" destOrd="0" presId="urn:microsoft.com/office/officeart/2005/8/layout/vList6"/>
    <dgm:cxn modelId="{A3056BD5-A842-4919-97AA-53B56CEA2918}" type="presParOf" srcId="{35D6B23A-EB3A-43ED-96F3-14DD1F4FC732}" destId="{939BD691-988A-43B1-93B3-106762408622}" srcOrd="0" destOrd="0" presId="urn:microsoft.com/office/officeart/2005/8/layout/vList6"/>
    <dgm:cxn modelId="{CE3483F7-FA6F-4310-8839-3C609D9F9656}" type="presParOf" srcId="{35D6B23A-EB3A-43ED-96F3-14DD1F4FC732}" destId="{584C0EF8-6E98-4BF6-A2E3-3CA1AED6A6C4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F832CE-2F85-4410-A89E-A67B276545CA}" type="doc">
      <dgm:prSet loTypeId="urn:microsoft.com/office/officeart/2005/8/layout/chevron2" loCatId="list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10963ED-D224-468A-B440-0FBECC72492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Book Antiqua" pitchFamily="18" charset="0"/>
            </a:rPr>
            <a:t>Procedure</a:t>
          </a:r>
          <a:endParaRPr lang="en-US" sz="16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15786FF5-B70C-4D8B-AA57-B344C62FF462}" type="parTrans" cxnId="{D1AECBA4-6D37-4F63-BD53-CD80409222C4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866621F0-8F50-4050-9C1D-D29D33E3C928}" type="sibTrans" cxnId="{D1AECBA4-6D37-4F63-BD53-CD80409222C4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16C83C3E-CD6F-4CEC-AE61-CE0A6655ABAC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Subscriber to submit withdrawal form to POPs</a:t>
          </a:r>
          <a:endParaRPr lang="en-US" sz="1400" dirty="0">
            <a:latin typeface="Book Antiqua" pitchFamily="18" charset="0"/>
          </a:endParaRPr>
        </a:p>
      </dgm:t>
    </dgm:pt>
    <dgm:pt modelId="{F95DAF76-E15D-47EE-AB69-A8ED9424B7DE}" type="parTrans" cxnId="{7ED52BE1-5B4F-43AA-AF2A-10A5E072AEE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BFA31A8D-41B4-43BE-A24E-EFA29842A9A7}" type="sibTrans" cxnId="{7ED52BE1-5B4F-43AA-AF2A-10A5E072AEE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C68324D2-37FE-4CA4-9905-EBEEE64445D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Book Antiqua" pitchFamily="18" charset="0"/>
            </a:rPr>
            <a:t>Documents required</a:t>
          </a:r>
          <a:endParaRPr lang="en-US" sz="16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6170440A-BD73-4B13-AF3F-5F99298483CC}" type="parTrans" cxnId="{D3BB1316-B31A-4B4C-AD0F-9CCA2C97260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C4C35532-86ED-4891-833C-E26959C2A53C}" type="sibTrans" cxnId="{D3BB1316-B31A-4B4C-AD0F-9CCA2C97260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4A33F71C-784F-436C-A5DF-52E9B2E7D464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 PRAN card</a:t>
          </a:r>
          <a:endParaRPr lang="en-US" sz="1400" dirty="0">
            <a:latin typeface="Book Antiqua" pitchFamily="18" charset="0"/>
          </a:endParaRPr>
        </a:p>
      </dgm:t>
    </dgm:pt>
    <dgm:pt modelId="{3A33C494-5B79-48FD-B325-F33E412FD26D}" type="parTrans" cxnId="{7ACAF91A-9A30-4970-8438-CC6DB497BC75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2404FA3F-C062-4C7F-8C0C-6D6C6E459B0E}" type="sibTrans" cxnId="{7ACAF91A-9A30-4970-8438-CC6DB497BC75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655C8835-91E5-4A70-B710-FCDC20964D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  <a:latin typeface="Book Antiqua" pitchFamily="18" charset="0"/>
            </a:rPr>
            <a:t>Timelines</a:t>
          </a:r>
          <a:endParaRPr lang="en-US" sz="1600" b="1" dirty="0">
            <a:solidFill>
              <a:schemeClr val="tx1"/>
            </a:solidFill>
            <a:latin typeface="Book Antiqua" pitchFamily="18" charset="0"/>
          </a:endParaRPr>
        </a:p>
      </dgm:t>
    </dgm:pt>
    <dgm:pt modelId="{555780C0-05A6-4DB7-BED4-D5C87B6137F9}" type="parTrans" cxnId="{06BD4833-AF37-4870-B35C-90766F43958A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A1660E13-CCB0-4F77-8411-866E487D35E3}" type="sibTrans" cxnId="{06BD4833-AF37-4870-B35C-90766F43958A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6830915E-C146-418B-B3C5-F23E5F167FB0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Subscriber receives settlement amount of lump sum 60%  on T*+ 3 days directly into bank account or through cheque</a:t>
          </a:r>
          <a:endParaRPr lang="en-US" sz="1400" dirty="0">
            <a:latin typeface="Book Antiqua" pitchFamily="18" charset="0"/>
          </a:endParaRPr>
        </a:p>
      </dgm:t>
    </dgm:pt>
    <dgm:pt modelId="{15F7F4EC-5336-4295-9679-080215F7AD19}" type="parTrans" cxnId="{C7586D46-10DE-45CE-B0D0-FB7C77B0714B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4B2300C3-DE05-413D-BB22-F8B1E052D177}" type="sibTrans" cxnId="{C7586D46-10DE-45CE-B0D0-FB7C77B0714B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499C1586-4A2F-42E7-BAE3-AA054B028057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Remaining min. 40% or above goes to ASP online on T*+3 days</a:t>
          </a:r>
          <a:endParaRPr lang="en-US" sz="1400" dirty="0">
            <a:latin typeface="Book Antiqua" pitchFamily="18" charset="0"/>
          </a:endParaRPr>
        </a:p>
      </dgm:t>
    </dgm:pt>
    <dgm:pt modelId="{9CAF93EA-8A8F-4FC7-B025-83E729555DAF}" type="parTrans" cxnId="{A4F52917-D571-4B0B-B8DE-56A41AE5548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3AA0F48B-7DBE-4BC4-BDD7-6A8B9C7F3D68}" type="sibTrans" cxnId="{A4F52917-D571-4B0B-B8DE-56A41AE5548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F90A7305-F1E4-4AD4-A628-CEFEEE8B4561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Annuitize min. 40% of pension wealth and withdraw 60% as lump sum or in phased manner</a:t>
          </a:r>
          <a:endParaRPr lang="en-US" sz="1400" dirty="0">
            <a:latin typeface="Book Antiqua" pitchFamily="18" charset="0"/>
          </a:endParaRPr>
        </a:p>
      </dgm:t>
    </dgm:pt>
    <dgm:pt modelId="{F039D6CE-61F2-4247-AD52-B8B44CE848CE}" type="parTrans" cxnId="{467E41EE-1F34-4525-B215-25DA74BB2684}">
      <dgm:prSet/>
      <dgm:spPr/>
      <dgm:t>
        <a:bodyPr/>
        <a:lstStyle/>
        <a:p>
          <a:endParaRPr lang="en-US"/>
        </a:p>
      </dgm:t>
    </dgm:pt>
    <dgm:pt modelId="{96ED0F2A-9AC6-43AE-9E71-CF3CA2CEB523}" type="sibTrans" cxnId="{467E41EE-1F34-4525-B215-25DA74BB2684}">
      <dgm:prSet/>
      <dgm:spPr/>
      <dgm:t>
        <a:bodyPr/>
        <a:lstStyle/>
        <a:p>
          <a:endParaRPr lang="en-US"/>
        </a:p>
      </dgm:t>
    </dgm:pt>
    <dgm:pt modelId="{06162FD7-BC2D-411B-8FC9-2FE654C26017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Copy of PRAN card</a:t>
          </a:r>
          <a:endParaRPr lang="en-US" sz="1400" dirty="0">
            <a:latin typeface="Book Antiqua" pitchFamily="18" charset="0"/>
          </a:endParaRPr>
        </a:p>
      </dgm:t>
    </dgm:pt>
    <dgm:pt modelId="{234B964E-20E1-4F04-91F7-BF4561BC8B4A}" type="parTrans" cxnId="{D4BDAC96-FC2B-4DAD-AB37-58E15E44896A}">
      <dgm:prSet/>
      <dgm:spPr/>
      <dgm:t>
        <a:bodyPr/>
        <a:lstStyle/>
        <a:p>
          <a:endParaRPr lang="en-US"/>
        </a:p>
      </dgm:t>
    </dgm:pt>
    <dgm:pt modelId="{86BAA2D9-E047-408F-9032-12B7E5701497}" type="sibTrans" cxnId="{D4BDAC96-FC2B-4DAD-AB37-58E15E44896A}">
      <dgm:prSet/>
      <dgm:spPr/>
      <dgm:t>
        <a:bodyPr/>
        <a:lstStyle/>
        <a:p>
          <a:endParaRPr lang="en-US"/>
        </a:p>
      </dgm:t>
    </dgm:pt>
    <dgm:pt modelId="{A558DD73-AADD-4E93-B9CD-A8CDD8724174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Withdrawal form</a:t>
          </a:r>
          <a:endParaRPr lang="en-US" sz="1400" dirty="0">
            <a:latin typeface="Book Antiqua" pitchFamily="18" charset="0"/>
          </a:endParaRPr>
        </a:p>
      </dgm:t>
    </dgm:pt>
    <dgm:pt modelId="{D1BBFAAD-30B0-416B-BCC6-5041000F8B9F}" type="parTrans" cxnId="{6F8381EC-494F-4F0F-AF5B-DA58949734A8}">
      <dgm:prSet/>
      <dgm:spPr/>
      <dgm:t>
        <a:bodyPr/>
        <a:lstStyle/>
        <a:p>
          <a:endParaRPr lang="en-US"/>
        </a:p>
      </dgm:t>
    </dgm:pt>
    <dgm:pt modelId="{67E5AFAA-BFCE-446B-A61A-BA61B24B1B0A}" type="sibTrans" cxnId="{6F8381EC-494F-4F0F-AF5B-DA58949734A8}">
      <dgm:prSet/>
      <dgm:spPr/>
      <dgm:t>
        <a:bodyPr/>
        <a:lstStyle/>
        <a:p>
          <a:endParaRPr lang="en-US"/>
        </a:p>
      </dgm:t>
    </dgm:pt>
    <dgm:pt modelId="{24EA6234-9686-48E9-AFA6-A94D276EAD40}" type="pres">
      <dgm:prSet presAssocID="{21F832CE-2F85-4410-A89E-A67B276545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3DD-A1ED-423F-985C-A29688F87131}" type="pres">
      <dgm:prSet presAssocID="{A10963ED-D224-468A-B440-0FBECC724921}" presName="composite" presStyleCnt="0"/>
      <dgm:spPr/>
      <dgm:t>
        <a:bodyPr/>
        <a:lstStyle/>
        <a:p>
          <a:endParaRPr lang="en-US"/>
        </a:p>
      </dgm:t>
    </dgm:pt>
    <dgm:pt modelId="{41A6B42C-66A6-4AEB-B231-437B37FDAE8A}" type="pres">
      <dgm:prSet presAssocID="{A10963ED-D224-468A-B440-0FBECC724921}" presName="parentText" presStyleLbl="alignNode1" presStyleIdx="0" presStyleCnt="3" custScaleX="1156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1C278-91A2-4EB5-9050-D0B361370828}" type="pres">
      <dgm:prSet presAssocID="{A10963ED-D224-468A-B440-0FBECC7249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D978-9EB5-46E6-B407-4C164F248529}" type="pres">
      <dgm:prSet presAssocID="{866621F0-8F50-4050-9C1D-D29D33E3C928}" presName="sp" presStyleCnt="0"/>
      <dgm:spPr/>
      <dgm:t>
        <a:bodyPr/>
        <a:lstStyle/>
        <a:p>
          <a:endParaRPr lang="en-US"/>
        </a:p>
      </dgm:t>
    </dgm:pt>
    <dgm:pt modelId="{860446DA-BFBE-4996-9353-F22FEF99EA59}" type="pres">
      <dgm:prSet presAssocID="{C68324D2-37FE-4CA4-9905-EBEEE64445DB}" presName="composite" presStyleCnt="0"/>
      <dgm:spPr/>
      <dgm:t>
        <a:bodyPr/>
        <a:lstStyle/>
        <a:p>
          <a:endParaRPr lang="en-US"/>
        </a:p>
      </dgm:t>
    </dgm:pt>
    <dgm:pt modelId="{238F47FA-3200-4E92-BFEF-4BF709A67730}" type="pres">
      <dgm:prSet presAssocID="{C68324D2-37FE-4CA4-9905-EBEEE64445DB}" presName="parentText" presStyleLbl="alignNode1" presStyleIdx="1" presStyleCnt="3" custScaleX="120230" custLinFactNeighborY="-203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F3BE1-566F-48CB-971A-5333F4C4E139}" type="pres">
      <dgm:prSet presAssocID="{C68324D2-37FE-4CA4-9905-EBEEE64445DB}" presName="descendantText" presStyleLbl="alignAcc1" presStyleIdx="1" presStyleCnt="3" custLinFactNeighborX="817" custLinFactNeighborY="-7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F8EA-2FF6-4494-8C37-67A1FF95EC6D}" type="pres">
      <dgm:prSet presAssocID="{C4C35532-86ED-4891-833C-E26959C2A53C}" presName="sp" presStyleCnt="0"/>
      <dgm:spPr/>
      <dgm:t>
        <a:bodyPr/>
        <a:lstStyle/>
        <a:p>
          <a:endParaRPr lang="en-US"/>
        </a:p>
      </dgm:t>
    </dgm:pt>
    <dgm:pt modelId="{9997F163-BE7E-4CF3-B992-2FF5CFD7F45E}" type="pres">
      <dgm:prSet presAssocID="{655C8835-91E5-4A70-B710-FCDC20964DEE}" presName="composite" presStyleCnt="0"/>
      <dgm:spPr/>
      <dgm:t>
        <a:bodyPr/>
        <a:lstStyle/>
        <a:p>
          <a:endParaRPr lang="en-US"/>
        </a:p>
      </dgm:t>
    </dgm:pt>
    <dgm:pt modelId="{5994DFBA-314D-419E-B36D-10C8841AEC50}" type="pres">
      <dgm:prSet presAssocID="{655C8835-91E5-4A70-B710-FCDC20964DEE}" presName="parentText" presStyleLbl="alignNode1" presStyleIdx="2" presStyleCnt="3" custScaleX="11566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739F-3AD2-4D30-9344-51609DFE72FF}" type="pres">
      <dgm:prSet presAssocID="{655C8835-91E5-4A70-B710-FCDC20964D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8381EC-494F-4F0F-AF5B-DA58949734A8}" srcId="{C68324D2-37FE-4CA4-9905-EBEEE64445DB}" destId="{A558DD73-AADD-4E93-B9CD-A8CDD8724174}" srcOrd="2" destOrd="0" parTransId="{D1BBFAAD-30B0-416B-BCC6-5041000F8B9F}" sibTransId="{67E5AFAA-BFCE-446B-A61A-BA61B24B1B0A}"/>
    <dgm:cxn modelId="{C349C339-703E-49A3-966F-A267856D3BBE}" type="presOf" srcId="{6830915E-C146-418B-B3C5-F23E5F167FB0}" destId="{0987739F-3AD2-4D30-9344-51609DFE72FF}" srcOrd="0" destOrd="0" presId="urn:microsoft.com/office/officeart/2005/8/layout/chevron2"/>
    <dgm:cxn modelId="{06BD4833-AF37-4870-B35C-90766F43958A}" srcId="{21F832CE-2F85-4410-A89E-A67B276545CA}" destId="{655C8835-91E5-4A70-B710-FCDC20964DEE}" srcOrd="2" destOrd="0" parTransId="{555780C0-05A6-4DB7-BED4-D5C87B6137F9}" sibTransId="{A1660E13-CCB0-4F77-8411-866E487D35E3}"/>
    <dgm:cxn modelId="{A4F52917-D571-4B0B-B8DE-56A41AE55489}" srcId="{655C8835-91E5-4A70-B710-FCDC20964DEE}" destId="{499C1586-4A2F-42E7-BAE3-AA054B028057}" srcOrd="1" destOrd="0" parTransId="{9CAF93EA-8A8F-4FC7-B025-83E729555DAF}" sibTransId="{3AA0F48B-7DBE-4BC4-BDD7-6A8B9C7F3D68}"/>
    <dgm:cxn modelId="{5EB096BF-E91E-4E3B-B9A0-9F53D6E7C5FE}" type="presOf" srcId="{06162FD7-BC2D-411B-8FC9-2FE654C26017}" destId="{07FF3BE1-566F-48CB-971A-5333F4C4E139}" srcOrd="0" destOrd="1" presId="urn:microsoft.com/office/officeart/2005/8/layout/chevron2"/>
    <dgm:cxn modelId="{467E41EE-1F34-4525-B215-25DA74BB2684}" srcId="{A10963ED-D224-468A-B440-0FBECC724921}" destId="{F90A7305-F1E4-4AD4-A628-CEFEEE8B4561}" srcOrd="1" destOrd="0" parTransId="{F039D6CE-61F2-4247-AD52-B8B44CE848CE}" sibTransId="{96ED0F2A-9AC6-43AE-9E71-CF3CA2CEB523}"/>
    <dgm:cxn modelId="{CE55DF32-DC5D-4346-B8B4-6E69B8BBA521}" type="presOf" srcId="{655C8835-91E5-4A70-B710-FCDC20964DEE}" destId="{5994DFBA-314D-419E-B36D-10C8841AEC50}" srcOrd="0" destOrd="0" presId="urn:microsoft.com/office/officeart/2005/8/layout/chevron2"/>
    <dgm:cxn modelId="{D4BDAC96-FC2B-4DAD-AB37-58E15E44896A}" srcId="{C68324D2-37FE-4CA4-9905-EBEEE64445DB}" destId="{06162FD7-BC2D-411B-8FC9-2FE654C26017}" srcOrd="1" destOrd="0" parTransId="{234B964E-20E1-4F04-91F7-BF4561BC8B4A}" sibTransId="{86BAA2D9-E047-408F-9032-12B7E5701497}"/>
    <dgm:cxn modelId="{C8B6BAD1-90C9-4BD0-BD41-C198A09A82BA}" type="presOf" srcId="{4A33F71C-784F-436C-A5DF-52E9B2E7D464}" destId="{07FF3BE1-566F-48CB-971A-5333F4C4E139}" srcOrd="0" destOrd="0" presId="urn:microsoft.com/office/officeart/2005/8/layout/chevron2"/>
    <dgm:cxn modelId="{D1AECBA4-6D37-4F63-BD53-CD80409222C4}" srcId="{21F832CE-2F85-4410-A89E-A67B276545CA}" destId="{A10963ED-D224-468A-B440-0FBECC724921}" srcOrd="0" destOrd="0" parTransId="{15786FF5-B70C-4D8B-AA57-B344C62FF462}" sibTransId="{866621F0-8F50-4050-9C1D-D29D33E3C928}"/>
    <dgm:cxn modelId="{68E583B4-F4B6-4A52-8063-417335873BBA}" type="presOf" srcId="{499C1586-4A2F-42E7-BAE3-AA054B028057}" destId="{0987739F-3AD2-4D30-9344-51609DFE72FF}" srcOrd="0" destOrd="1" presId="urn:microsoft.com/office/officeart/2005/8/layout/chevron2"/>
    <dgm:cxn modelId="{C7586D46-10DE-45CE-B0D0-FB7C77B0714B}" srcId="{655C8835-91E5-4A70-B710-FCDC20964DEE}" destId="{6830915E-C146-418B-B3C5-F23E5F167FB0}" srcOrd="0" destOrd="0" parTransId="{15F7F4EC-5336-4295-9679-080215F7AD19}" sibTransId="{4B2300C3-DE05-413D-BB22-F8B1E052D177}"/>
    <dgm:cxn modelId="{D3BB1316-B31A-4B4C-AD0F-9CCA2C972609}" srcId="{21F832CE-2F85-4410-A89E-A67B276545CA}" destId="{C68324D2-37FE-4CA4-9905-EBEEE64445DB}" srcOrd="1" destOrd="0" parTransId="{6170440A-BD73-4B13-AF3F-5F99298483CC}" sibTransId="{C4C35532-86ED-4891-833C-E26959C2A53C}"/>
    <dgm:cxn modelId="{2CA356CB-0971-4363-A8BD-2EB678658F9A}" type="presOf" srcId="{16C83C3E-CD6F-4CEC-AE61-CE0A6655ABAC}" destId="{1041C278-91A2-4EB5-9050-D0B361370828}" srcOrd="0" destOrd="0" presId="urn:microsoft.com/office/officeart/2005/8/layout/chevron2"/>
    <dgm:cxn modelId="{7ACAF91A-9A30-4970-8438-CC6DB497BC75}" srcId="{C68324D2-37FE-4CA4-9905-EBEEE64445DB}" destId="{4A33F71C-784F-436C-A5DF-52E9B2E7D464}" srcOrd="0" destOrd="0" parTransId="{3A33C494-5B79-48FD-B325-F33E412FD26D}" sibTransId="{2404FA3F-C062-4C7F-8C0C-6D6C6E459B0E}"/>
    <dgm:cxn modelId="{7ED52BE1-5B4F-43AA-AF2A-10A5E072AEE9}" srcId="{A10963ED-D224-468A-B440-0FBECC724921}" destId="{16C83C3E-CD6F-4CEC-AE61-CE0A6655ABAC}" srcOrd="0" destOrd="0" parTransId="{F95DAF76-E15D-47EE-AB69-A8ED9424B7DE}" sibTransId="{BFA31A8D-41B4-43BE-A24E-EFA29842A9A7}"/>
    <dgm:cxn modelId="{B9ED594A-7DE2-4B31-BCA0-793ACD976FD6}" type="presOf" srcId="{A558DD73-AADD-4E93-B9CD-A8CDD8724174}" destId="{07FF3BE1-566F-48CB-971A-5333F4C4E139}" srcOrd="0" destOrd="2" presId="urn:microsoft.com/office/officeart/2005/8/layout/chevron2"/>
    <dgm:cxn modelId="{7DDFA42F-B87E-44CD-A842-EB11AAA62B72}" type="presOf" srcId="{F90A7305-F1E4-4AD4-A628-CEFEEE8B4561}" destId="{1041C278-91A2-4EB5-9050-D0B361370828}" srcOrd="0" destOrd="1" presId="urn:microsoft.com/office/officeart/2005/8/layout/chevron2"/>
    <dgm:cxn modelId="{19DFC038-1B24-458E-AA70-833A53F2F25D}" type="presOf" srcId="{A10963ED-D224-468A-B440-0FBECC724921}" destId="{41A6B42C-66A6-4AEB-B231-437B37FDAE8A}" srcOrd="0" destOrd="0" presId="urn:microsoft.com/office/officeart/2005/8/layout/chevron2"/>
    <dgm:cxn modelId="{4D2A6400-EE11-44AE-965A-09FF5A8165A7}" type="presOf" srcId="{C68324D2-37FE-4CA4-9905-EBEEE64445DB}" destId="{238F47FA-3200-4E92-BFEF-4BF709A67730}" srcOrd="0" destOrd="0" presId="urn:microsoft.com/office/officeart/2005/8/layout/chevron2"/>
    <dgm:cxn modelId="{A67E7A2D-2FCB-4E39-B816-CD0C4A6644B6}" type="presOf" srcId="{21F832CE-2F85-4410-A89E-A67B276545CA}" destId="{24EA6234-9686-48E9-AFA6-A94D276EAD40}" srcOrd="0" destOrd="0" presId="urn:microsoft.com/office/officeart/2005/8/layout/chevron2"/>
    <dgm:cxn modelId="{E36837BC-48FD-45F8-AB06-81F223A66580}" type="presParOf" srcId="{24EA6234-9686-48E9-AFA6-A94D276EAD40}" destId="{16D5A3DD-A1ED-423F-985C-A29688F87131}" srcOrd="0" destOrd="0" presId="urn:microsoft.com/office/officeart/2005/8/layout/chevron2"/>
    <dgm:cxn modelId="{7F6B4F7B-06F9-4C8B-913E-6E024B718DD8}" type="presParOf" srcId="{16D5A3DD-A1ED-423F-985C-A29688F87131}" destId="{41A6B42C-66A6-4AEB-B231-437B37FDAE8A}" srcOrd="0" destOrd="0" presId="urn:microsoft.com/office/officeart/2005/8/layout/chevron2"/>
    <dgm:cxn modelId="{50C6934D-E570-404F-850C-8EDA02217025}" type="presParOf" srcId="{16D5A3DD-A1ED-423F-985C-A29688F87131}" destId="{1041C278-91A2-4EB5-9050-D0B361370828}" srcOrd="1" destOrd="0" presId="urn:microsoft.com/office/officeart/2005/8/layout/chevron2"/>
    <dgm:cxn modelId="{F33F1B9A-52C6-4693-B21D-2A72A8D76E66}" type="presParOf" srcId="{24EA6234-9686-48E9-AFA6-A94D276EAD40}" destId="{BA1FD978-9EB5-46E6-B407-4C164F248529}" srcOrd="1" destOrd="0" presId="urn:microsoft.com/office/officeart/2005/8/layout/chevron2"/>
    <dgm:cxn modelId="{4545D92E-9733-4680-9C6B-5D2AEDBAB9E3}" type="presParOf" srcId="{24EA6234-9686-48E9-AFA6-A94D276EAD40}" destId="{860446DA-BFBE-4996-9353-F22FEF99EA59}" srcOrd="2" destOrd="0" presId="urn:microsoft.com/office/officeart/2005/8/layout/chevron2"/>
    <dgm:cxn modelId="{9F39580E-DC62-4250-9DD7-CF9BB6243E56}" type="presParOf" srcId="{860446DA-BFBE-4996-9353-F22FEF99EA59}" destId="{238F47FA-3200-4E92-BFEF-4BF709A67730}" srcOrd="0" destOrd="0" presId="urn:microsoft.com/office/officeart/2005/8/layout/chevron2"/>
    <dgm:cxn modelId="{CF6FFE39-6754-4542-8FD9-45909048FD6F}" type="presParOf" srcId="{860446DA-BFBE-4996-9353-F22FEF99EA59}" destId="{07FF3BE1-566F-48CB-971A-5333F4C4E139}" srcOrd="1" destOrd="0" presId="urn:microsoft.com/office/officeart/2005/8/layout/chevron2"/>
    <dgm:cxn modelId="{E6585C15-B6D8-46FB-BE7D-02B4794CAE9E}" type="presParOf" srcId="{24EA6234-9686-48E9-AFA6-A94D276EAD40}" destId="{AC90F8EA-2FF6-4494-8C37-67A1FF95EC6D}" srcOrd="3" destOrd="0" presId="urn:microsoft.com/office/officeart/2005/8/layout/chevron2"/>
    <dgm:cxn modelId="{9F763305-DE2F-4C48-B84A-04242A6C1055}" type="presParOf" srcId="{24EA6234-9686-48E9-AFA6-A94D276EAD40}" destId="{9997F163-BE7E-4CF3-B992-2FF5CFD7F45E}" srcOrd="4" destOrd="0" presId="urn:microsoft.com/office/officeart/2005/8/layout/chevron2"/>
    <dgm:cxn modelId="{D8B713A4-BC91-4359-9BA6-25BAEE8BED9D}" type="presParOf" srcId="{9997F163-BE7E-4CF3-B992-2FF5CFD7F45E}" destId="{5994DFBA-314D-419E-B36D-10C8841AEC50}" srcOrd="0" destOrd="0" presId="urn:microsoft.com/office/officeart/2005/8/layout/chevron2"/>
    <dgm:cxn modelId="{8B5D1259-BA4D-4B85-B7C6-C44F1B6C219D}" type="presParOf" srcId="{9997F163-BE7E-4CF3-B992-2FF5CFD7F45E}" destId="{0987739F-3AD2-4D30-9344-51609DFE72F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F832CE-2F85-4410-A89E-A67B276545CA}" type="doc">
      <dgm:prSet loTypeId="urn:microsoft.com/office/officeart/2005/8/layout/chevron2" loCatId="list" qsTypeId="urn:microsoft.com/office/officeart/2005/8/quickstyle/simple1#5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10963ED-D224-468A-B440-0FBECC72492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ook Antiqua" pitchFamily="18" charset="0"/>
            </a:rPr>
            <a:t>Procedure</a:t>
          </a:r>
          <a:endParaRPr lang="en-US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15786FF5-B70C-4D8B-AA57-B344C62FF462}" type="parTrans" cxnId="{D1AECBA4-6D37-4F63-BD53-CD80409222C4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866621F0-8F50-4050-9C1D-D29D33E3C928}" type="sibTrans" cxnId="{D1AECBA4-6D37-4F63-BD53-CD80409222C4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16C83C3E-CD6F-4CEC-AE61-CE0A6655ABAC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Subscriber to submit withdrawal form to POP</a:t>
          </a:r>
          <a:endParaRPr lang="en-US" sz="1400" dirty="0">
            <a:latin typeface="Book Antiqua" pitchFamily="18" charset="0"/>
          </a:endParaRPr>
        </a:p>
      </dgm:t>
    </dgm:pt>
    <dgm:pt modelId="{F95DAF76-E15D-47EE-AB69-A8ED9424B7DE}" type="parTrans" cxnId="{7ED52BE1-5B4F-43AA-AF2A-10A5E072AEE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BFA31A8D-41B4-43BE-A24E-EFA29842A9A7}" type="sibTrans" cxnId="{7ED52BE1-5B4F-43AA-AF2A-10A5E072AEE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C68324D2-37FE-4CA4-9905-EBEEE64445D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400" dirty="0" smtClean="0">
              <a:solidFill>
                <a:schemeClr val="tx1"/>
              </a:solidFill>
              <a:latin typeface="Book Antiqua" pitchFamily="18" charset="0"/>
            </a:rPr>
            <a:t>Documents</a:t>
          </a:r>
          <a:r>
            <a:rPr lang="en-US" sz="1400" dirty="0" smtClean="0">
              <a:latin typeface="Book Antiqua" pitchFamily="18" charset="0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Book Antiqua" pitchFamily="18" charset="0"/>
            </a:rPr>
            <a:t>required</a:t>
          </a:r>
          <a:endParaRPr lang="en-US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6170440A-BD73-4B13-AF3F-5F99298483CC}" type="parTrans" cxnId="{D3BB1316-B31A-4B4C-AD0F-9CCA2C97260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C4C35532-86ED-4891-833C-E26959C2A53C}" type="sibTrans" cxnId="{D3BB1316-B31A-4B4C-AD0F-9CCA2C972609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4A33F71C-784F-436C-A5DF-52E9B2E7D464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 PRAN card</a:t>
          </a:r>
          <a:endParaRPr lang="en-US" sz="1400" dirty="0">
            <a:latin typeface="Book Antiqua" pitchFamily="18" charset="0"/>
          </a:endParaRPr>
        </a:p>
      </dgm:t>
    </dgm:pt>
    <dgm:pt modelId="{3A33C494-5B79-48FD-B325-F33E412FD26D}" type="parTrans" cxnId="{7ACAF91A-9A30-4970-8438-CC6DB497BC75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2404FA3F-C062-4C7F-8C0C-6D6C6E459B0E}" type="sibTrans" cxnId="{7ACAF91A-9A30-4970-8438-CC6DB497BC75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655C8835-91E5-4A70-B710-FCDC20964D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ook Antiqua" pitchFamily="18" charset="0"/>
            </a:rPr>
            <a:t>Timelines</a:t>
          </a:r>
          <a:endParaRPr lang="en-US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555780C0-05A6-4DB7-BED4-D5C87B6137F9}" type="parTrans" cxnId="{06BD4833-AF37-4870-B35C-90766F43958A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A1660E13-CCB0-4F77-8411-866E487D35E3}" type="sibTrans" cxnId="{06BD4833-AF37-4870-B35C-90766F43958A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6830915E-C146-418B-B3C5-F23E5F167FB0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Subscriber receives settlement amount of lump sum 20%  on T*+ 3 days directly into bank account or through cheque</a:t>
          </a:r>
          <a:endParaRPr lang="en-US" sz="1400" dirty="0">
            <a:latin typeface="Book Antiqua" pitchFamily="18" charset="0"/>
          </a:endParaRPr>
        </a:p>
      </dgm:t>
    </dgm:pt>
    <dgm:pt modelId="{15F7F4EC-5336-4295-9679-080215F7AD19}" type="parTrans" cxnId="{C7586D46-10DE-45CE-B0D0-FB7C77B0714B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4B2300C3-DE05-413D-BB22-F8B1E052D177}" type="sibTrans" cxnId="{C7586D46-10DE-45CE-B0D0-FB7C77B0714B}">
      <dgm:prSet/>
      <dgm:spPr/>
      <dgm:t>
        <a:bodyPr/>
        <a:lstStyle/>
        <a:p>
          <a:endParaRPr lang="en-US" sz="1400">
            <a:latin typeface="Book Antiqua" pitchFamily="18" charset="0"/>
          </a:endParaRPr>
        </a:p>
      </dgm:t>
    </dgm:pt>
    <dgm:pt modelId="{7C649EE8-3E7A-4652-B7F0-238F39A7725E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Annuitize min. 80% of pension wealth and withdraw 20% as lump sum or in phased manner</a:t>
          </a:r>
          <a:endParaRPr lang="en-US" sz="1400" dirty="0">
            <a:latin typeface="Book Antiqua" pitchFamily="18" charset="0"/>
          </a:endParaRPr>
        </a:p>
      </dgm:t>
    </dgm:pt>
    <dgm:pt modelId="{DD06C490-7DDA-48D3-BCF3-593A2CEFF6C2}" type="parTrans" cxnId="{74DE86BA-DD3E-478D-91A5-A6991646AE6C}">
      <dgm:prSet/>
      <dgm:spPr/>
      <dgm:t>
        <a:bodyPr/>
        <a:lstStyle/>
        <a:p>
          <a:endParaRPr lang="en-US"/>
        </a:p>
      </dgm:t>
    </dgm:pt>
    <dgm:pt modelId="{943C7384-59A7-4389-A829-2FE937FFE73C}" type="sibTrans" cxnId="{74DE86BA-DD3E-478D-91A5-A6991646AE6C}">
      <dgm:prSet/>
      <dgm:spPr/>
      <dgm:t>
        <a:bodyPr/>
        <a:lstStyle/>
        <a:p>
          <a:endParaRPr lang="en-US"/>
        </a:p>
      </dgm:t>
    </dgm:pt>
    <dgm:pt modelId="{9B787874-24DD-44DB-9D05-51139FDFC352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Copy of PRAN card</a:t>
          </a:r>
          <a:endParaRPr lang="en-US" sz="1400" dirty="0">
            <a:latin typeface="Book Antiqua" pitchFamily="18" charset="0"/>
          </a:endParaRPr>
        </a:p>
      </dgm:t>
    </dgm:pt>
    <dgm:pt modelId="{A03F2B0E-A2C5-4C23-BBBF-8BB2CA8004F7}" type="parTrans" cxnId="{9ED2E590-AD0C-4C7B-9C50-571D0B2F09AE}">
      <dgm:prSet/>
      <dgm:spPr/>
      <dgm:t>
        <a:bodyPr/>
        <a:lstStyle/>
        <a:p>
          <a:endParaRPr lang="en-US"/>
        </a:p>
      </dgm:t>
    </dgm:pt>
    <dgm:pt modelId="{DF99DFE6-6D71-4844-A6F0-A18E20F3DD2F}" type="sibTrans" cxnId="{9ED2E590-AD0C-4C7B-9C50-571D0B2F09AE}">
      <dgm:prSet/>
      <dgm:spPr/>
      <dgm:t>
        <a:bodyPr/>
        <a:lstStyle/>
        <a:p>
          <a:endParaRPr lang="en-US"/>
        </a:p>
      </dgm:t>
    </dgm:pt>
    <dgm:pt modelId="{B6252305-5DB0-49B9-99AF-86E80571A688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Withdrawal form</a:t>
          </a:r>
          <a:endParaRPr lang="en-US" sz="1400" dirty="0">
            <a:latin typeface="Book Antiqua" pitchFamily="18" charset="0"/>
          </a:endParaRPr>
        </a:p>
      </dgm:t>
    </dgm:pt>
    <dgm:pt modelId="{E6324E27-4128-47BC-BC08-5C47BED94790}" type="parTrans" cxnId="{D5A3AC11-52CC-4CBE-B77A-29568EAAE0A3}">
      <dgm:prSet/>
      <dgm:spPr/>
      <dgm:t>
        <a:bodyPr/>
        <a:lstStyle/>
        <a:p>
          <a:endParaRPr lang="en-US"/>
        </a:p>
      </dgm:t>
    </dgm:pt>
    <dgm:pt modelId="{E2CC3E5A-6BEA-4127-B965-BF59555F6841}" type="sibTrans" cxnId="{D5A3AC11-52CC-4CBE-B77A-29568EAAE0A3}">
      <dgm:prSet/>
      <dgm:spPr/>
      <dgm:t>
        <a:bodyPr/>
        <a:lstStyle/>
        <a:p>
          <a:endParaRPr lang="en-US"/>
        </a:p>
      </dgm:t>
    </dgm:pt>
    <dgm:pt modelId="{3B470B23-19C3-4E74-BD38-58FD40D0A3E6}">
      <dgm:prSet phldrT="[Text]" custT="1"/>
      <dgm:spPr/>
      <dgm:t>
        <a:bodyPr/>
        <a:lstStyle/>
        <a:p>
          <a:endParaRPr lang="en-US" sz="1200" dirty="0">
            <a:latin typeface="Book Antiqua" pitchFamily="18" charset="0"/>
          </a:endParaRPr>
        </a:p>
      </dgm:t>
    </dgm:pt>
    <dgm:pt modelId="{FD9245A2-3E70-4241-BF2E-3BB665C80474}" type="parTrans" cxnId="{65710968-2F41-4C6E-A405-0E2359B4DED0}">
      <dgm:prSet/>
      <dgm:spPr/>
      <dgm:t>
        <a:bodyPr/>
        <a:lstStyle/>
        <a:p>
          <a:endParaRPr lang="en-US"/>
        </a:p>
      </dgm:t>
    </dgm:pt>
    <dgm:pt modelId="{9B19EDE8-8152-47E7-94D4-DC3CA4822224}" type="sibTrans" cxnId="{65710968-2F41-4C6E-A405-0E2359B4DED0}">
      <dgm:prSet/>
      <dgm:spPr/>
      <dgm:t>
        <a:bodyPr/>
        <a:lstStyle/>
        <a:p>
          <a:endParaRPr lang="en-US"/>
        </a:p>
      </dgm:t>
    </dgm:pt>
    <dgm:pt modelId="{20ED7796-3B8E-4F55-92DB-7032B2361879}">
      <dgm:prSet phldrT="[Text]" custT="1"/>
      <dgm:spPr/>
      <dgm:t>
        <a:bodyPr/>
        <a:lstStyle/>
        <a:p>
          <a:endParaRPr lang="en-US" sz="1200" dirty="0">
            <a:latin typeface="Book Antiqua" pitchFamily="18" charset="0"/>
          </a:endParaRPr>
        </a:p>
      </dgm:t>
    </dgm:pt>
    <dgm:pt modelId="{E95AFF14-072F-4872-AD11-CC113F4DDA74}" type="parTrans" cxnId="{FF88CDBC-BDC0-41AD-B294-FCC70BC572AD}">
      <dgm:prSet/>
      <dgm:spPr/>
      <dgm:t>
        <a:bodyPr/>
        <a:lstStyle/>
        <a:p>
          <a:endParaRPr lang="en-US"/>
        </a:p>
      </dgm:t>
    </dgm:pt>
    <dgm:pt modelId="{075DA277-3C22-4444-BB47-84E7DF9E6809}" type="sibTrans" cxnId="{FF88CDBC-BDC0-41AD-B294-FCC70BC572AD}">
      <dgm:prSet/>
      <dgm:spPr/>
      <dgm:t>
        <a:bodyPr/>
        <a:lstStyle/>
        <a:p>
          <a:endParaRPr lang="en-US"/>
        </a:p>
      </dgm:t>
    </dgm:pt>
    <dgm:pt modelId="{B63F08FD-E2EF-41FE-B1B4-C9D23C474FD7}">
      <dgm:prSet phldrT="[Text]" custT="1"/>
      <dgm:spPr/>
      <dgm:t>
        <a:bodyPr/>
        <a:lstStyle/>
        <a:p>
          <a:r>
            <a:rPr lang="en-US" sz="1400" dirty="0" smtClean="0">
              <a:latin typeface="Book Antiqua" pitchFamily="18" charset="0"/>
            </a:rPr>
            <a:t>Remaining min. 80% or above goes to ASP online on T*+3 days</a:t>
          </a:r>
          <a:endParaRPr lang="en-US" sz="1400" dirty="0">
            <a:latin typeface="Book Antiqua" pitchFamily="18" charset="0"/>
          </a:endParaRPr>
        </a:p>
      </dgm:t>
    </dgm:pt>
    <dgm:pt modelId="{0346E00E-AC0F-4FDB-8087-31D7C5B26AAD}" type="parTrans" cxnId="{875EDB8F-DFD1-446B-BFD4-847B4AF226EA}">
      <dgm:prSet/>
      <dgm:spPr/>
      <dgm:t>
        <a:bodyPr/>
        <a:lstStyle/>
        <a:p>
          <a:endParaRPr lang="en-US"/>
        </a:p>
      </dgm:t>
    </dgm:pt>
    <dgm:pt modelId="{6C258A0E-6948-4AFB-8E0F-5A5840F3AEAD}" type="sibTrans" cxnId="{875EDB8F-DFD1-446B-BFD4-847B4AF226EA}">
      <dgm:prSet/>
      <dgm:spPr/>
      <dgm:t>
        <a:bodyPr/>
        <a:lstStyle/>
        <a:p>
          <a:endParaRPr lang="en-US"/>
        </a:p>
      </dgm:t>
    </dgm:pt>
    <dgm:pt modelId="{24EA6234-9686-48E9-AFA6-A94D276EAD40}" type="pres">
      <dgm:prSet presAssocID="{21F832CE-2F85-4410-A89E-A67B276545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3DD-A1ED-423F-985C-A29688F87131}" type="pres">
      <dgm:prSet presAssocID="{A10963ED-D224-468A-B440-0FBECC724921}" presName="composite" presStyleCnt="0"/>
      <dgm:spPr/>
    </dgm:pt>
    <dgm:pt modelId="{41A6B42C-66A6-4AEB-B231-437B37FDAE8A}" type="pres">
      <dgm:prSet presAssocID="{A10963ED-D224-468A-B440-0FBECC7249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1C278-91A2-4EB5-9050-D0B361370828}" type="pres">
      <dgm:prSet presAssocID="{A10963ED-D224-468A-B440-0FBECC7249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D978-9EB5-46E6-B407-4C164F248529}" type="pres">
      <dgm:prSet presAssocID="{866621F0-8F50-4050-9C1D-D29D33E3C928}" presName="sp" presStyleCnt="0"/>
      <dgm:spPr/>
    </dgm:pt>
    <dgm:pt modelId="{860446DA-BFBE-4996-9353-F22FEF99EA59}" type="pres">
      <dgm:prSet presAssocID="{C68324D2-37FE-4CA4-9905-EBEEE64445DB}" presName="composite" presStyleCnt="0"/>
      <dgm:spPr/>
    </dgm:pt>
    <dgm:pt modelId="{238F47FA-3200-4E92-BFEF-4BF709A67730}" type="pres">
      <dgm:prSet presAssocID="{C68324D2-37FE-4CA4-9905-EBEEE64445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F3BE1-566F-48CB-971A-5333F4C4E139}" type="pres">
      <dgm:prSet presAssocID="{C68324D2-37FE-4CA4-9905-EBEEE64445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F8EA-2FF6-4494-8C37-67A1FF95EC6D}" type="pres">
      <dgm:prSet presAssocID="{C4C35532-86ED-4891-833C-E26959C2A53C}" presName="sp" presStyleCnt="0"/>
      <dgm:spPr/>
    </dgm:pt>
    <dgm:pt modelId="{9997F163-BE7E-4CF3-B992-2FF5CFD7F45E}" type="pres">
      <dgm:prSet presAssocID="{655C8835-91E5-4A70-B710-FCDC20964DEE}" presName="composite" presStyleCnt="0"/>
      <dgm:spPr/>
    </dgm:pt>
    <dgm:pt modelId="{5994DFBA-314D-419E-B36D-10C8841AEC50}" type="pres">
      <dgm:prSet presAssocID="{655C8835-91E5-4A70-B710-FCDC20964D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739F-3AD2-4D30-9344-51609DFE72FF}" type="pres">
      <dgm:prSet presAssocID="{655C8835-91E5-4A70-B710-FCDC20964D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18E43-C27D-4A8C-BCAE-E3FC6F3B5C05}" type="presOf" srcId="{16C83C3E-CD6F-4CEC-AE61-CE0A6655ABAC}" destId="{1041C278-91A2-4EB5-9050-D0B361370828}" srcOrd="0" destOrd="0" presId="urn:microsoft.com/office/officeart/2005/8/layout/chevron2"/>
    <dgm:cxn modelId="{D5A3AC11-52CC-4CBE-B77A-29568EAAE0A3}" srcId="{C68324D2-37FE-4CA4-9905-EBEEE64445DB}" destId="{B6252305-5DB0-49B9-99AF-86E80571A688}" srcOrd="2" destOrd="0" parTransId="{E6324E27-4128-47BC-BC08-5C47BED94790}" sibTransId="{E2CC3E5A-6BEA-4127-B965-BF59555F6841}"/>
    <dgm:cxn modelId="{5BAF5C88-9A54-4C8D-9835-B65D0BFAF12C}" type="presOf" srcId="{A10963ED-D224-468A-B440-0FBECC724921}" destId="{41A6B42C-66A6-4AEB-B231-437B37FDAE8A}" srcOrd="0" destOrd="0" presId="urn:microsoft.com/office/officeart/2005/8/layout/chevron2"/>
    <dgm:cxn modelId="{D41B4F33-B6ED-45F1-BA05-0BFA204C773D}" type="presOf" srcId="{9B787874-24DD-44DB-9D05-51139FDFC352}" destId="{07FF3BE1-566F-48CB-971A-5333F4C4E139}" srcOrd="0" destOrd="1" presId="urn:microsoft.com/office/officeart/2005/8/layout/chevron2"/>
    <dgm:cxn modelId="{06BD4833-AF37-4870-B35C-90766F43958A}" srcId="{21F832CE-2F85-4410-A89E-A67B276545CA}" destId="{655C8835-91E5-4A70-B710-FCDC20964DEE}" srcOrd="2" destOrd="0" parTransId="{555780C0-05A6-4DB7-BED4-D5C87B6137F9}" sibTransId="{A1660E13-CCB0-4F77-8411-866E487D35E3}"/>
    <dgm:cxn modelId="{EE9B8D74-FEEB-4284-95D4-5FB3E3BC44E8}" type="presOf" srcId="{3B470B23-19C3-4E74-BD38-58FD40D0A3E6}" destId="{0987739F-3AD2-4D30-9344-51609DFE72FF}" srcOrd="0" destOrd="3" presId="urn:microsoft.com/office/officeart/2005/8/layout/chevron2"/>
    <dgm:cxn modelId="{6F907A4C-B9A7-41AE-977B-D1B19F4EA975}" type="presOf" srcId="{B63F08FD-E2EF-41FE-B1B4-C9D23C474FD7}" destId="{0987739F-3AD2-4D30-9344-51609DFE72FF}" srcOrd="0" destOrd="2" presId="urn:microsoft.com/office/officeart/2005/8/layout/chevron2"/>
    <dgm:cxn modelId="{E97B2FC6-B50C-4BC3-91FB-4D2DBD813E6D}" type="presOf" srcId="{20ED7796-3B8E-4F55-92DB-7032B2361879}" destId="{0987739F-3AD2-4D30-9344-51609DFE72FF}" srcOrd="0" destOrd="0" presId="urn:microsoft.com/office/officeart/2005/8/layout/chevron2"/>
    <dgm:cxn modelId="{9ED2E590-AD0C-4C7B-9C50-571D0B2F09AE}" srcId="{C68324D2-37FE-4CA4-9905-EBEEE64445DB}" destId="{9B787874-24DD-44DB-9D05-51139FDFC352}" srcOrd="1" destOrd="0" parTransId="{A03F2B0E-A2C5-4C23-BBBF-8BB2CA8004F7}" sibTransId="{DF99DFE6-6D71-4844-A6F0-A18E20F3DD2F}"/>
    <dgm:cxn modelId="{320BA09F-10C1-47DE-A6E8-29B6855810D1}" type="presOf" srcId="{655C8835-91E5-4A70-B710-FCDC20964DEE}" destId="{5994DFBA-314D-419E-B36D-10C8841AEC50}" srcOrd="0" destOrd="0" presId="urn:microsoft.com/office/officeart/2005/8/layout/chevron2"/>
    <dgm:cxn modelId="{FC0C177D-39C5-40E4-82BD-009BB175916B}" type="presOf" srcId="{7C649EE8-3E7A-4652-B7F0-238F39A7725E}" destId="{1041C278-91A2-4EB5-9050-D0B361370828}" srcOrd="0" destOrd="1" presId="urn:microsoft.com/office/officeart/2005/8/layout/chevron2"/>
    <dgm:cxn modelId="{759D22BA-F7CF-4EB0-B2DB-1DA1BD6F3C44}" type="presOf" srcId="{21F832CE-2F85-4410-A89E-A67B276545CA}" destId="{24EA6234-9686-48E9-AFA6-A94D276EAD40}" srcOrd="0" destOrd="0" presId="urn:microsoft.com/office/officeart/2005/8/layout/chevron2"/>
    <dgm:cxn modelId="{D1AECBA4-6D37-4F63-BD53-CD80409222C4}" srcId="{21F832CE-2F85-4410-A89E-A67B276545CA}" destId="{A10963ED-D224-468A-B440-0FBECC724921}" srcOrd="0" destOrd="0" parTransId="{15786FF5-B70C-4D8B-AA57-B344C62FF462}" sibTransId="{866621F0-8F50-4050-9C1D-D29D33E3C928}"/>
    <dgm:cxn modelId="{00C04E0A-076A-4AFA-BA00-8FC9B1AE71B5}" type="presOf" srcId="{C68324D2-37FE-4CA4-9905-EBEEE64445DB}" destId="{238F47FA-3200-4E92-BFEF-4BF709A67730}" srcOrd="0" destOrd="0" presId="urn:microsoft.com/office/officeart/2005/8/layout/chevron2"/>
    <dgm:cxn modelId="{C7586D46-10DE-45CE-B0D0-FB7C77B0714B}" srcId="{655C8835-91E5-4A70-B710-FCDC20964DEE}" destId="{6830915E-C146-418B-B3C5-F23E5F167FB0}" srcOrd="1" destOrd="0" parTransId="{15F7F4EC-5336-4295-9679-080215F7AD19}" sibTransId="{4B2300C3-DE05-413D-BB22-F8B1E052D177}"/>
    <dgm:cxn modelId="{D3BB1316-B31A-4B4C-AD0F-9CCA2C972609}" srcId="{21F832CE-2F85-4410-A89E-A67B276545CA}" destId="{C68324D2-37FE-4CA4-9905-EBEEE64445DB}" srcOrd="1" destOrd="0" parTransId="{6170440A-BD73-4B13-AF3F-5F99298483CC}" sibTransId="{C4C35532-86ED-4891-833C-E26959C2A53C}"/>
    <dgm:cxn modelId="{7ED52BE1-5B4F-43AA-AF2A-10A5E072AEE9}" srcId="{A10963ED-D224-468A-B440-0FBECC724921}" destId="{16C83C3E-CD6F-4CEC-AE61-CE0A6655ABAC}" srcOrd="0" destOrd="0" parTransId="{F95DAF76-E15D-47EE-AB69-A8ED9424B7DE}" sibTransId="{BFA31A8D-41B4-43BE-A24E-EFA29842A9A7}"/>
    <dgm:cxn modelId="{7ACAF91A-9A30-4970-8438-CC6DB497BC75}" srcId="{C68324D2-37FE-4CA4-9905-EBEEE64445DB}" destId="{4A33F71C-784F-436C-A5DF-52E9B2E7D464}" srcOrd="0" destOrd="0" parTransId="{3A33C494-5B79-48FD-B325-F33E412FD26D}" sibTransId="{2404FA3F-C062-4C7F-8C0C-6D6C6E459B0E}"/>
    <dgm:cxn modelId="{EC9CDECE-DE59-414B-8664-5262A3AAFE50}" type="presOf" srcId="{B6252305-5DB0-49B9-99AF-86E80571A688}" destId="{07FF3BE1-566F-48CB-971A-5333F4C4E139}" srcOrd="0" destOrd="2" presId="urn:microsoft.com/office/officeart/2005/8/layout/chevron2"/>
    <dgm:cxn modelId="{65710968-2F41-4C6E-A405-0E2359B4DED0}" srcId="{655C8835-91E5-4A70-B710-FCDC20964DEE}" destId="{3B470B23-19C3-4E74-BD38-58FD40D0A3E6}" srcOrd="3" destOrd="0" parTransId="{FD9245A2-3E70-4241-BF2E-3BB665C80474}" sibTransId="{9B19EDE8-8152-47E7-94D4-DC3CA4822224}"/>
    <dgm:cxn modelId="{FF88CDBC-BDC0-41AD-B294-FCC70BC572AD}" srcId="{655C8835-91E5-4A70-B710-FCDC20964DEE}" destId="{20ED7796-3B8E-4F55-92DB-7032B2361879}" srcOrd="0" destOrd="0" parTransId="{E95AFF14-072F-4872-AD11-CC113F4DDA74}" sibTransId="{075DA277-3C22-4444-BB47-84E7DF9E6809}"/>
    <dgm:cxn modelId="{474AD9C0-D40B-47A1-B89E-9222F85B23B7}" type="presOf" srcId="{6830915E-C146-418B-B3C5-F23E5F167FB0}" destId="{0987739F-3AD2-4D30-9344-51609DFE72FF}" srcOrd="0" destOrd="1" presId="urn:microsoft.com/office/officeart/2005/8/layout/chevron2"/>
    <dgm:cxn modelId="{5BE06FC9-EA26-48B5-BFA0-7FAB14A7F4C2}" type="presOf" srcId="{4A33F71C-784F-436C-A5DF-52E9B2E7D464}" destId="{07FF3BE1-566F-48CB-971A-5333F4C4E139}" srcOrd="0" destOrd="0" presId="urn:microsoft.com/office/officeart/2005/8/layout/chevron2"/>
    <dgm:cxn modelId="{875EDB8F-DFD1-446B-BFD4-847B4AF226EA}" srcId="{655C8835-91E5-4A70-B710-FCDC20964DEE}" destId="{B63F08FD-E2EF-41FE-B1B4-C9D23C474FD7}" srcOrd="2" destOrd="0" parTransId="{0346E00E-AC0F-4FDB-8087-31D7C5B26AAD}" sibTransId="{6C258A0E-6948-4AFB-8E0F-5A5840F3AEAD}"/>
    <dgm:cxn modelId="{74DE86BA-DD3E-478D-91A5-A6991646AE6C}" srcId="{A10963ED-D224-468A-B440-0FBECC724921}" destId="{7C649EE8-3E7A-4652-B7F0-238F39A7725E}" srcOrd="1" destOrd="0" parTransId="{DD06C490-7DDA-48D3-BCF3-593A2CEFF6C2}" sibTransId="{943C7384-59A7-4389-A829-2FE937FFE73C}"/>
    <dgm:cxn modelId="{352CC522-C0CE-4494-98EE-BC746CAD7E43}" type="presParOf" srcId="{24EA6234-9686-48E9-AFA6-A94D276EAD40}" destId="{16D5A3DD-A1ED-423F-985C-A29688F87131}" srcOrd="0" destOrd="0" presId="urn:microsoft.com/office/officeart/2005/8/layout/chevron2"/>
    <dgm:cxn modelId="{BCDFDEF4-9128-4A59-B31B-991E38DE563C}" type="presParOf" srcId="{16D5A3DD-A1ED-423F-985C-A29688F87131}" destId="{41A6B42C-66A6-4AEB-B231-437B37FDAE8A}" srcOrd="0" destOrd="0" presId="urn:microsoft.com/office/officeart/2005/8/layout/chevron2"/>
    <dgm:cxn modelId="{3BC79490-73DB-4C29-A5A8-5623FC8B48F2}" type="presParOf" srcId="{16D5A3DD-A1ED-423F-985C-A29688F87131}" destId="{1041C278-91A2-4EB5-9050-D0B361370828}" srcOrd="1" destOrd="0" presId="urn:microsoft.com/office/officeart/2005/8/layout/chevron2"/>
    <dgm:cxn modelId="{C03C21D2-5F53-4CDE-B3F7-C539F963E3B6}" type="presParOf" srcId="{24EA6234-9686-48E9-AFA6-A94D276EAD40}" destId="{BA1FD978-9EB5-46E6-B407-4C164F248529}" srcOrd="1" destOrd="0" presId="urn:microsoft.com/office/officeart/2005/8/layout/chevron2"/>
    <dgm:cxn modelId="{3E866434-C1F5-41FC-9594-DD73045D97B4}" type="presParOf" srcId="{24EA6234-9686-48E9-AFA6-A94D276EAD40}" destId="{860446DA-BFBE-4996-9353-F22FEF99EA59}" srcOrd="2" destOrd="0" presId="urn:microsoft.com/office/officeart/2005/8/layout/chevron2"/>
    <dgm:cxn modelId="{621A0D60-45DD-413F-AE07-66668BF63FA2}" type="presParOf" srcId="{860446DA-BFBE-4996-9353-F22FEF99EA59}" destId="{238F47FA-3200-4E92-BFEF-4BF709A67730}" srcOrd="0" destOrd="0" presId="urn:microsoft.com/office/officeart/2005/8/layout/chevron2"/>
    <dgm:cxn modelId="{BF8546D0-BC15-49EB-A7DC-31C915C404A0}" type="presParOf" srcId="{860446DA-BFBE-4996-9353-F22FEF99EA59}" destId="{07FF3BE1-566F-48CB-971A-5333F4C4E139}" srcOrd="1" destOrd="0" presId="urn:microsoft.com/office/officeart/2005/8/layout/chevron2"/>
    <dgm:cxn modelId="{FE45D2DB-8654-4E19-BD76-9E10C5D56B02}" type="presParOf" srcId="{24EA6234-9686-48E9-AFA6-A94D276EAD40}" destId="{AC90F8EA-2FF6-4494-8C37-67A1FF95EC6D}" srcOrd="3" destOrd="0" presId="urn:microsoft.com/office/officeart/2005/8/layout/chevron2"/>
    <dgm:cxn modelId="{2D54D853-2507-4415-9A76-C13DBF2A598B}" type="presParOf" srcId="{24EA6234-9686-48E9-AFA6-A94D276EAD40}" destId="{9997F163-BE7E-4CF3-B992-2FF5CFD7F45E}" srcOrd="4" destOrd="0" presId="urn:microsoft.com/office/officeart/2005/8/layout/chevron2"/>
    <dgm:cxn modelId="{3F5C7EAE-1114-4015-A5DD-4408D1FDC48E}" type="presParOf" srcId="{9997F163-BE7E-4CF3-B992-2FF5CFD7F45E}" destId="{5994DFBA-314D-419E-B36D-10C8841AEC50}" srcOrd="0" destOrd="0" presId="urn:microsoft.com/office/officeart/2005/8/layout/chevron2"/>
    <dgm:cxn modelId="{CB4DDA92-5AFE-4B40-A278-E9B6767E71A4}" type="presParOf" srcId="{9997F163-BE7E-4CF3-B992-2FF5CFD7F45E}" destId="{0987739F-3AD2-4D30-9344-51609DFE72F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F832CE-2F85-4410-A89E-A67B276545CA}" type="doc">
      <dgm:prSet loTypeId="urn:microsoft.com/office/officeart/2005/8/layout/chevron2" loCatId="list" qsTypeId="urn:microsoft.com/office/officeart/2005/8/quickstyle/simple1#6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10963ED-D224-468A-B440-0FBECC724921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Procedure</a:t>
          </a:r>
          <a:endParaRPr lang="en-US" sz="1200" dirty="0">
            <a:latin typeface="Book Antiqua" pitchFamily="18" charset="0"/>
          </a:endParaRPr>
        </a:p>
      </dgm:t>
    </dgm:pt>
    <dgm:pt modelId="{15786FF5-B70C-4D8B-AA57-B344C62FF462}" type="parTrans" cxnId="{D1AECBA4-6D37-4F63-BD53-CD80409222C4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866621F0-8F50-4050-9C1D-D29D33E3C928}" type="sibTrans" cxnId="{D1AECBA4-6D37-4F63-BD53-CD80409222C4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16C83C3E-CD6F-4CEC-AE61-CE0A6655ABAC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Nominee submits withdrawal form to POP</a:t>
          </a:r>
          <a:endParaRPr lang="en-US" sz="1200" dirty="0">
            <a:latin typeface="Book Antiqua" pitchFamily="18" charset="0"/>
          </a:endParaRPr>
        </a:p>
      </dgm:t>
    </dgm:pt>
    <dgm:pt modelId="{F95DAF76-E15D-47EE-AB69-A8ED9424B7DE}" type="parTrans" cxnId="{7ED52BE1-5B4F-43AA-AF2A-10A5E072AEE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BFA31A8D-41B4-43BE-A24E-EFA29842A9A7}" type="sibTrans" cxnId="{7ED52BE1-5B4F-43AA-AF2A-10A5E072AEE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C68324D2-37FE-4CA4-9905-EBEEE64445DB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Documents required</a:t>
          </a:r>
          <a:endParaRPr lang="en-US" sz="1200" dirty="0">
            <a:latin typeface="Book Antiqua" pitchFamily="18" charset="0"/>
          </a:endParaRPr>
        </a:p>
      </dgm:t>
    </dgm:pt>
    <dgm:pt modelId="{6170440A-BD73-4B13-AF3F-5F99298483CC}" type="parTrans" cxnId="{D3BB1316-B31A-4B4C-AD0F-9CCA2C97260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C4C35532-86ED-4891-833C-E26959C2A53C}" type="sibTrans" cxnId="{D3BB1316-B31A-4B4C-AD0F-9CCA2C97260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EA68AEC9-D75E-427F-AF87-7BA5D5BFEAEA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Death certificate of the deceased</a:t>
          </a:r>
          <a:endParaRPr lang="en-US" sz="1200" dirty="0">
            <a:latin typeface="Book Antiqua" pitchFamily="18" charset="0"/>
          </a:endParaRPr>
        </a:p>
      </dgm:t>
    </dgm:pt>
    <dgm:pt modelId="{469BC30E-07B4-4D25-861D-CC8A3C2891B3}" type="parTrans" cxnId="{2A674B55-9683-40FD-AB95-A2B5DA6F49F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42D730FF-7C5A-4365-85F1-A7255B9778BE}" type="sibTrans" cxnId="{2A674B55-9683-40FD-AB95-A2B5DA6F49F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655C8835-91E5-4A70-B710-FCDC20964DEE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Timelines</a:t>
          </a:r>
          <a:endParaRPr lang="en-US" sz="1200" dirty="0">
            <a:latin typeface="Book Antiqua" pitchFamily="18" charset="0"/>
          </a:endParaRPr>
        </a:p>
      </dgm:t>
    </dgm:pt>
    <dgm:pt modelId="{555780C0-05A6-4DB7-BED4-D5C87B6137F9}" type="parTrans" cxnId="{06BD4833-AF37-4870-B35C-90766F43958A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A1660E13-CCB0-4F77-8411-866E487D35E3}" type="sibTrans" cxnId="{06BD4833-AF37-4870-B35C-90766F43958A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6830915E-C146-418B-B3C5-F23E5F167FB0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Nominee receives lump sum settlement amount in T*+ 3 days directly into bank account or through cheque</a:t>
          </a:r>
          <a:endParaRPr lang="en-US" sz="1200" dirty="0">
            <a:latin typeface="Book Antiqua" pitchFamily="18" charset="0"/>
          </a:endParaRPr>
        </a:p>
      </dgm:t>
    </dgm:pt>
    <dgm:pt modelId="{15F7F4EC-5336-4295-9679-080215F7AD19}" type="parTrans" cxnId="{C7586D46-10DE-45CE-B0D0-FB7C77B0714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4B2300C3-DE05-413D-BB22-F8B1E052D177}" type="sibTrans" cxnId="{C7586D46-10DE-45CE-B0D0-FB7C77B0714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EB1D7437-DB75-4864-998A-C9AB2A0714BD}">
      <dgm:prSet phldrT="[Text]" custT="1"/>
      <dgm:spPr/>
      <dgm:t>
        <a:bodyPr/>
        <a:lstStyle/>
        <a:p>
          <a:r>
            <a:rPr lang="en-US" sz="1200" dirty="0" smtClean="0">
              <a:latin typeface="Book Antiqua" pitchFamily="18" charset="0"/>
            </a:rPr>
            <a:t>Identification proof of the nominee</a:t>
          </a:r>
          <a:endParaRPr lang="en-US" sz="1200" dirty="0">
            <a:latin typeface="Book Antiqua" pitchFamily="18" charset="0"/>
          </a:endParaRPr>
        </a:p>
      </dgm:t>
    </dgm:pt>
    <dgm:pt modelId="{FED44504-7706-4DD6-96F5-CD5F3436C482}" type="parTrans" cxnId="{AF6FB3E4-7F23-4774-938D-61988682946F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E6015222-F2E9-4118-969D-6D1A0BC315FB}" type="sibTrans" cxnId="{AF6FB3E4-7F23-4774-938D-61988682946F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24EA6234-9686-48E9-AFA6-A94D276EAD40}" type="pres">
      <dgm:prSet presAssocID="{21F832CE-2F85-4410-A89E-A67B276545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3DD-A1ED-423F-985C-A29688F87131}" type="pres">
      <dgm:prSet presAssocID="{A10963ED-D224-468A-B440-0FBECC724921}" presName="composite" presStyleCnt="0"/>
      <dgm:spPr/>
    </dgm:pt>
    <dgm:pt modelId="{41A6B42C-66A6-4AEB-B231-437B37FDAE8A}" type="pres">
      <dgm:prSet presAssocID="{A10963ED-D224-468A-B440-0FBECC7249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1C278-91A2-4EB5-9050-D0B361370828}" type="pres">
      <dgm:prSet presAssocID="{A10963ED-D224-468A-B440-0FBECC7249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D978-9EB5-46E6-B407-4C164F248529}" type="pres">
      <dgm:prSet presAssocID="{866621F0-8F50-4050-9C1D-D29D33E3C928}" presName="sp" presStyleCnt="0"/>
      <dgm:spPr/>
    </dgm:pt>
    <dgm:pt modelId="{860446DA-BFBE-4996-9353-F22FEF99EA59}" type="pres">
      <dgm:prSet presAssocID="{C68324D2-37FE-4CA4-9905-EBEEE64445DB}" presName="composite" presStyleCnt="0"/>
      <dgm:spPr/>
    </dgm:pt>
    <dgm:pt modelId="{238F47FA-3200-4E92-BFEF-4BF709A67730}" type="pres">
      <dgm:prSet presAssocID="{C68324D2-37FE-4CA4-9905-EBEEE64445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F3BE1-566F-48CB-971A-5333F4C4E139}" type="pres">
      <dgm:prSet presAssocID="{C68324D2-37FE-4CA4-9905-EBEEE64445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F8EA-2FF6-4494-8C37-67A1FF95EC6D}" type="pres">
      <dgm:prSet presAssocID="{C4C35532-86ED-4891-833C-E26959C2A53C}" presName="sp" presStyleCnt="0"/>
      <dgm:spPr/>
    </dgm:pt>
    <dgm:pt modelId="{9997F163-BE7E-4CF3-B992-2FF5CFD7F45E}" type="pres">
      <dgm:prSet presAssocID="{655C8835-91E5-4A70-B710-FCDC20964DEE}" presName="composite" presStyleCnt="0"/>
      <dgm:spPr/>
    </dgm:pt>
    <dgm:pt modelId="{5994DFBA-314D-419E-B36D-10C8841AEC50}" type="pres">
      <dgm:prSet presAssocID="{655C8835-91E5-4A70-B710-FCDC20964D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739F-3AD2-4D30-9344-51609DFE72FF}" type="pres">
      <dgm:prSet presAssocID="{655C8835-91E5-4A70-B710-FCDC20964D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BD4833-AF37-4870-B35C-90766F43958A}" srcId="{21F832CE-2F85-4410-A89E-A67B276545CA}" destId="{655C8835-91E5-4A70-B710-FCDC20964DEE}" srcOrd="2" destOrd="0" parTransId="{555780C0-05A6-4DB7-BED4-D5C87B6137F9}" sibTransId="{A1660E13-CCB0-4F77-8411-866E487D35E3}"/>
    <dgm:cxn modelId="{AF6FB3E4-7F23-4774-938D-61988682946F}" srcId="{C68324D2-37FE-4CA4-9905-EBEEE64445DB}" destId="{EB1D7437-DB75-4864-998A-C9AB2A0714BD}" srcOrd="1" destOrd="0" parTransId="{FED44504-7706-4DD6-96F5-CD5F3436C482}" sibTransId="{E6015222-F2E9-4118-969D-6D1A0BC315FB}"/>
    <dgm:cxn modelId="{FDA7CBEF-66EA-494B-8838-7151FF4E3395}" type="presOf" srcId="{A10963ED-D224-468A-B440-0FBECC724921}" destId="{41A6B42C-66A6-4AEB-B231-437B37FDAE8A}" srcOrd="0" destOrd="0" presId="urn:microsoft.com/office/officeart/2005/8/layout/chevron2"/>
    <dgm:cxn modelId="{3AB979F9-4D58-4726-BEB6-7B067C790243}" type="presOf" srcId="{C68324D2-37FE-4CA4-9905-EBEEE64445DB}" destId="{238F47FA-3200-4E92-BFEF-4BF709A67730}" srcOrd="0" destOrd="0" presId="urn:microsoft.com/office/officeart/2005/8/layout/chevron2"/>
    <dgm:cxn modelId="{D1AECBA4-6D37-4F63-BD53-CD80409222C4}" srcId="{21F832CE-2F85-4410-A89E-A67B276545CA}" destId="{A10963ED-D224-468A-B440-0FBECC724921}" srcOrd="0" destOrd="0" parTransId="{15786FF5-B70C-4D8B-AA57-B344C62FF462}" sibTransId="{866621F0-8F50-4050-9C1D-D29D33E3C928}"/>
    <dgm:cxn modelId="{C7586D46-10DE-45CE-B0D0-FB7C77B0714B}" srcId="{655C8835-91E5-4A70-B710-FCDC20964DEE}" destId="{6830915E-C146-418B-B3C5-F23E5F167FB0}" srcOrd="0" destOrd="0" parTransId="{15F7F4EC-5336-4295-9679-080215F7AD19}" sibTransId="{4B2300C3-DE05-413D-BB22-F8B1E052D177}"/>
    <dgm:cxn modelId="{410ACDC6-EC01-4F2B-BA4E-3ECD0CD8F5CC}" type="presOf" srcId="{655C8835-91E5-4A70-B710-FCDC20964DEE}" destId="{5994DFBA-314D-419E-B36D-10C8841AEC50}" srcOrd="0" destOrd="0" presId="urn:microsoft.com/office/officeart/2005/8/layout/chevron2"/>
    <dgm:cxn modelId="{4888025F-A30B-4126-A12E-746DFAA52DC7}" type="presOf" srcId="{21F832CE-2F85-4410-A89E-A67B276545CA}" destId="{24EA6234-9686-48E9-AFA6-A94D276EAD40}" srcOrd="0" destOrd="0" presId="urn:microsoft.com/office/officeart/2005/8/layout/chevron2"/>
    <dgm:cxn modelId="{B14FEDCF-1E5F-4916-B1B2-70375FCADFF4}" type="presOf" srcId="{EA68AEC9-D75E-427F-AF87-7BA5D5BFEAEA}" destId="{07FF3BE1-566F-48CB-971A-5333F4C4E139}" srcOrd="0" destOrd="0" presId="urn:microsoft.com/office/officeart/2005/8/layout/chevron2"/>
    <dgm:cxn modelId="{2A30716A-74E3-4DDF-A366-56738BB7661E}" type="presOf" srcId="{EB1D7437-DB75-4864-998A-C9AB2A0714BD}" destId="{07FF3BE1-566F-48CB-971A-5333F4C4E139}" srcOrd="0" destOrd="1" presId="urn:microsoft.com/office/officeart/2005/8/layout/chevron2"/>
    <dgm:cxn modelId="{D3BB1316-B31A-4B4C-AD0F-9CCA2C972609}" srcId="{21F832CE-2F85-4410-A89E-A67B276545CA}" destId="{C68324D2-37FE-4CA4-9905-EBEEE64445DB}" srcOrd="1" destOrd="0" parTransId="{6170440A-BD73-4B13-AF3F-5F99298483CC}" sibTransId="{C4C35532-86ED-4891-833C-E26959C2A53C}"/>
    <dgm:cxn modelId="{7ED52BE1-5B4F-43AA-AF2A-10A5E072AEE9}" srcId="{A10963ED-D224-468A-B440-0FBECC724921}" destId="{16C83C3E-CD6F-4CEC-AE61-CE0A6655ABAC}" srcOrd="0" destOrd="0" parTransId="{F95DAF76-E15D-47EE-AB69-A8ED9424B7DE}" sibTransId="{BFA31A8D-41B4-43BE-A24E-EFA29842A9A7}"/>
    <dgm:cxn modelId="{F523C6BA-0781-41A6-83EE-92CDCD8121A5}" type="presOf" srcId="{16C83C3E-CD6F-4CEC-AE61-CE0A6655ABAC}" destId="{1041C278-91A2-4EB5-9050-D0B361370828}" srcOrd="0" destOrd="0" presId="urn:microsoft.com/office/officeart/2005/8/layout/chevron2"/>
    <dgm:cxn modelId="{9B5C030B-5C3F-4984-BB8C-6DDA39E646E0}" type="presOf" srcId="{6830915E-C146-418B-B3C5-F23E5F167FB0}" destId="{0987739F-3AD2-4D30-9344-51609DFE72FF}" srcOrd="0" destOrd="0" presId="urn:microsoft.com/office/officeart/2005/8/layout/chevron2"/>
    <dgm:cxn modelId="{2A674B55-9683-40FD-AB95-A2B5DA6F49FB}" srcId="{C68324D2-37FE-4CA4-9905-EBEEE64445DB}" destId="{EA68AEC9-D75E-427F-AF87-7BA5D5BFEAEA}" srcOrd="0" destOrd="0" parTransId="{469BC30E-07B4-4D25-861D-CC8A3C2891B3}" sibTransId="{42D730FF-7C5A-4365-85F1-A7255B9778BE}"/>
    <dgm:cxn modelId="{934EC52D-3561-4939-B4E4-DA0E6A5E2251}" type="presParOf" srcId="{24EA6234-9686-48E9-AFA6-A94D276EAD40}" destId="{16D5A3DD-A1ED-423F-985C-A29688F87131}" srcOrd="0" destOrd="0" presId="urn:microsoft.com/office/officeart/2005/8/layout/chevron2"/>
    <dgm:cxn modelId="{E5D89FA3-63EF-4E0F-9D22-5DB77648306F}" type="presParOf" srcId="{16D5A3DD-A1ED-423F-985C-A29688F87131}" destId="{41A6B42C-66A6-4AEB-B231-437B37FDAE8A}" srcOrd="0" destOrd="0" presId="urn:microsoft.com/office/officeart/2005/8/layout/chevron2"/>
    <dgm:cxn modelId="{FAD1C1F8-20CD-4199-B426-ACD543356E7C}" type="presParOf" srcId="{16D5A3DD-A1ED-423F-985C-A29688F87131}" destId="{1041C278-91A2-4EB5-9050-D0B361370828}" srcOrd="1" destOrd="0" presId="urn:microsoft.com/office/officeart/2005/8/layout/chevron2"/>
    <dgm:cxn modelId="{128C8CA0-8A4A-4D30-B1BF-62EA363B420B}" type="presParOf" srcId="{24EA6234-9686-48E9-AFA6-A94D276EAD40}" destId="{BA1FD978-9EB5-46E6-B407-4C164F248529}" srcOrd="1" destOrd="0" presId="urn:microsoft.com/office/officeart/2005/8/layout/chevron2"/>
    <dgm:cxn modelId="{DE9BC8B3-4136-43CA-81F3-69317DD94701}" type="presParOf" srcId="{24EA6234-9686-48E9-AFA6-A94D276EAD40}" destId="{860446DA-BFBE-4996-9353-F22FEF99EA59}" srcOrd="2" destOrd="0" presId="urn:microsoft.com/office/officeart/2005/8/layout/chevron2"/>
    <dgm:cxn modelId="{B6BDF635-805D-4A4A-AAA8-EBF2F44B781B}" type="presParOf" srcId="{860446DA-BFBE-4996-9353-F22FEF99EA59}" destId="{238F47FA-3200-4E92-BFEF-4BF709A67730}" srcOrd="0" destOrd="0" presId="urn:microsoft.com/office/officeart/2005/8/layout/chevron2"/>
    <dgm:cxn modelId="{F5FDCF32-0EF2-47F1-8C28-7845454488B6}" type="presParOf" srcId="{860446DA-BFBE-4996-9353-F22FEF99EA59}" destId="{07FF3BE1-566F-48CB-971A-5333F4C4E139}" srcOrd="1" destOrd="0" presId="urn:microsoft.com/office/officeart/2005/8/layout/chevron2"/>
    <dgm:cxn modelId="{33F2BDF3-AE5D-4679-AE8C-1749DCE5644D}" type="presParOf" srcId="{24EA6234-9686-48E9-AFA6-A94D276EAD40}" destId="{AC90F8EA-2FF6-4494-8C37-67A1FF95EC6D}" srcOrd="3" destOrd="0" presId="urn:microsoft.com/office/officeart/2005/8/layout/chevron2"/>
    <dgm:cxn modelId="{85344C51-7CE7-491E-BC69-AED13067F8A0}" type="presParOf" srcId="{24EA6234-9686-48E9-AFA6-A94D276EAD40}" destId="{9997F163-BE7E-4CF3-B992-2FF5CFD7F45E}" srcOrd="4" destOrd="0" presId="urn:microsoft.com/office/officeart/2005/8/layout/chevron2"/>
    <dgm:cxn modelId="{F1C8045D-55AC-4766-A1A5-8B462821B38F}" type="presParOf" srcId="{9997F163-BE7E-4CF3-B992-2FF5CFD7F45E}" destId="{5994DFBA-314D-419E-B36D-10C8841AEC50}" srcOrd="0" destOrd="0" presId="urn:microsoft.com/office/officeart/2005/8/layout/chevron2"/>
    <dgm:cxn modelId="{E6D81BE4-8FB8-4A55-B578-A746B8B4168F}" type="presParOf" srcId="{9997F163-BE7E-4CF3-B992-2FF5CFD7F45E}" destId="{0987739F-3AD2-4D30-9344-51609DFE72F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1F832CE-2F85-4410-A89E-A67B276545CA}" type="doc">
      <dgm:prSet loTypeId="urn:microsoft.com/office/officeart/2005/8/layout/chevron2" loCatId="list" qsTypeId="urn:microsoft.com/office/officeart/2005/8/quickstyle/simple1#7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10963ED-D224-468A-B440-0FBECC724921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ook Antiqua" pitchFamily="18" charset="0"/>
            </a:rPr>
            <a:t>Procedure</a:t>
          </a:r>
          <a:endParaRPr lang="en-US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15786FF5-B70C-4D8B-AA57-B344C62FF462}" type="parTrans" cxnId="{D1AECBA4-6D37-4F63-BD53-CD80409222C4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866621F0-8F50-4050-9C1D-D29D33E3C928}" type="sibTrans" cxnId="{D1AECBA4-6D37-4F63-BD53-CD80409222C4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16C83C3E-CD6F-4CEC-AE61-CE0A6655ABAC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Legal heir to the deceased submits withdrawal form to POPs</a:t>
          </a:r>
          <a:endParaRPr lang="en-US" sz="1600" dirty="0">
            <a:latin typeface="Book Antiqua" pitchFamily="18" charset="0"/>
          </a:endParaRPr>
        </a:p>
      </dgm:t>
    </dgm:pt>
    <dgm:pt modelId="{F95DAF76-E15D-47EE-AB69-A8ED9424B7DE}" type="parTrans" cxnId="{7ED52BE1-5B4F-43AA-AF2A-10A5E072AEE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BFA31A8D-41B4-43BE-A24E-EFA29842A9A7}" type="sibTrans" cxnId="{7ED52BE1-5B4F-43AA-AF2A-10A5E072AEE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C68324D2-37FE-4CA4-9905-EBEEE64445D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ook Antiqua" pitchFamily="18" charset="0"/>
            </a:rPr>
            <a:t>Documents required</a:t>
          </a:r>
          <a:endParaRPr lang="en-US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6170440A-BD73-4B13-AF3F-5F99298483CC}" type="parTrans" cxnId="{D3BB1316-B31A-4B4C-AD0F-9CCA2C97260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C4C35532-86ED-4891-833C-E26959C2A53C}" type="sibTrans" cxnId="{D3BB1316-B31A-4B4C-AD0F-9CCA2C972609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4A33F71C-784F-436C-A5DF-52E9B2E7D464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Death certificate</a:t>
          </a:r>
          <a:endParaRPr lang="en-US" sz="1600" dirty="0">
            <a:latin typeface="Book Antiqua" pitchFamily="18" charset="0"/>
          </a:endParaRPr>
        </a:p>
      </dgm:t>
    </dgm:pt>
    <dgm:pt modelId="{3A33C494-5B79-48FD-B325-F33E412FD26D}" type="parTrans" cxnId="{7ACAF91A-9A30-4970-8438-CC6DB497BC75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2404FA3F-C062-4C7F-8C0C-6D6C6E459B0E}" type="sibTrans" cxnId="{7ACAF91A-9A30-4970-8438-CC6DB497BC75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655C8835-91E5-4A70-B710-FCDC20964DE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dirty="0" smtClean="0">
              <a:solidFill>
                <a:schemeClr val="tx1"/>
              </a:solidFill>
              <a:latin typeface="Book Antiqua" pitchFamily="18" charset="0"/>
            </a:rPr>
            <a:t>Timelines</a:t>
          </a:r>
          <a:endParaRPr lang="en-US" sz="1600" dirty="0">
            <a:solidFill>
              <a:schemeClr val="tx1"/>
            </a:solidFill>
            <a:latin typeface="Book Antiqua" pitchFamily="18" charset="0"/>
          </a:endParaRPr>
        </a:p>
      </dgm:t>
    </dgm:pt>
    <dgm:pt modelId="{555780C0-05A6-4DB7-BED4-D5C87B6137F9}" type="parTrans" cxnId="{06BD4833-AF37-4870-B35C-90766F43958A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A1660E13-CCB0-4F77-8411-866E487D35E3}" type="sibTrans" cxnId="{06BD4833-AF37-4870-B35C-90766F43958A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6830915E-C146-418B-B3C5-F23E5F167FB0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Legal heir receives lump sum settlement amount in T*+ 3 days directly into bank account or through cheque</a:t>
          </a:r>
          <a:endParaRPr lang="en-US" sz="1600" dirty="0">
            <a:latin typeface="Book Antiqua" pitchFamily="18" charset="0"/>
          </a:endParaRPr>
        </a:p>
      </dgm:t>
    </dgm:pt>
    <dgm:pt modelId="{15F7F4EC-5336-4295-9679-080215F7AD19}" type="parTrans" cxnId="{C7586D46-10DE-45CE-B0D0-FB7C77B0714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4B2300C3-DE05-413D-BB22-F8B1E052D177}" type="sibTrans" cxnId="{C7586D46-10DE-45CE-B0D0-FB7C77B0714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36F3FA35-F1A1-43ED-B59C-06B2C50A56BB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Identification proof of the legal heir</a:t>
          </a:r>
          <a:endParaRPr lang="en-US" sz="1600" dirty="0">
            <a:latin typeface="Book Antiqua" pitchFamily="18" charset="0"/>
          </a:endParaRPr>
        </a:p>
      </dgm:t>
    </dgm:pt>
    <dgm:pt modelId="{D1A8C7A2-6107-42E3-A858-0D269FBCF5DA}" type="parTrans" cxnId="{29624ACC-E0F3-4030-A8C2-8CDA2BF5C86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06DA2C8D-F410-425F-9EBA-354E5CA6F42A}" type="sibTrans" cxnId="{29624ACC-E0F3-4030-A8C2-8CDA2BF5C86B}">
      <dgm:prSet/>
      <dgm:spPr/>
      <dgm:t>
        <a:bodyPr/>
        <a:lstStyle/>
        <a:p>
          <a:endParaRPr lang="en-US" sz="1200">
            <a:latin typeface="Book Antiqua" pitchFamily="18" charset="0"/>
          </a:endParaRPr>
        </a:p>
      </dgm:t>
    </dgm:pt>
    <dgm:pt modelId="{C1F726EE-FE18-44DB-813C-356834BD91B0}">
      <dgm:prSet phldrT="[Text]" custT="1"/>
      <dgm:spPr/>
      <dgm:t>
        <a:bodyPr/>
        <a:lstStyle/>
        <a:p>
          <a:r>
            <a:rPr lang="en-US" sz="1600" dirty="0" smtClean="0">
              <a:latin typeface="Book Antiqua" pitchFamily="18" charset="0"/>
            </a:rPr>
            <a:t>Legal heir certificate as applicable by Court of Law</a:t>
          </a:r>
          <a:endParaRPr lang="en-US" sz="1600" dirty="0">
            <a:latin typeface="Book Antiqua" pitchFamily="18" charset="0"/>
          </a:endParaRPr>
        </a:p>
      </dgm:t>
    </dgm:pt>
    <dgm:pt modelId="{96D74C54-ECAA-4D32-AEB7-E7164B515E43}" type="parTrans" cxnId="{5A7439BA-33E1-48C8-A57B-72D2CCEEE7F3}">
      <dgm:prSet/>
      <dgm:spPr/>
      <dgm:t>
        <a:bodyPr/>
        <a:lstStyle/>
        <a:p>
          <a:endParaRPr lang="en-US" sz="1200"/>
        </a:p>
      </dgm:t>
    </dgm:pt>
    <dgm:pt modelId="{5F329096-64A1-4909-B1F1-05B9F64180E1}" type="sibTrans" cxnId="{5A7439BA-33E1-48C8-A57B-72D2CCEEE7F3}">
      <dgm:prSet/>
      <dgm:spPr/>
      <dgm:t>
        <a:bodyPr/>
        <a:lstStyle/>
        <a:p>
          <a:endParaRPr lang="en-US" sz="1200"/>
        </a:p>
      </dgm:t>
    </dgm:pt>
    <dgm:pt modelId="{24EA6234-9686-48E9-AFA6-A94D276EAD40}" type="pres">
      <dgm:prSet presAssocID="{21F832CE-2F85-4410-A89E-A67B276545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6D5A3DD-A1ED-423F-985C-A29688F87131}" type="pres">
      <dgm:prSet presAssocID="{A10963ED-D224-468A-B440-0FBECC724921}" presName="composite" presStyleCnt="0"/>
      <dgm:spPr/>
    </dgm:pt>
    <dgm:pt modelId="{41A6B42C-66A6-4AEB-B231-437B37FDAE8A}" type="pres">
      <dgm:prSet presAssocID="{A10963ED-D224-468A-B440-0FBECC72492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41C278-91A2-4EB5-9050-D0B361370828}" type="pres">
      <dgm:prSet presAssocID="{A10963ED-D224-468A-B440-0FBECC72492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FD978-9EB5-46E6-B407-4C164F248529}" type="pres">
      <dgm:prSet presAssocID="{866621F0-8F50-4050-9C1D-D29D33E3C928}" presName="sp" presStyleCnt="0"/>
      <dgm:spPr/>
    </dgm:pt>
    <dgm:pt modelId="{860446DA-BFBE-4996-9353-F22FEF99EA59}" type="pres">
      <dgm:prSet presAssocID="{C68324D2-37FE-4CA4-9905-EBEEE64445DB}" presName="composite" presStyleCnt="0"/>
      <dgm:spPr/>
    </dgm:pt>
    <dgm:pt modelId="{238F47FA-3200-4E92-BFEF-4BF709A67730}" type="pres">
      <dgm:prSet presAssocID="{C68324D2-37FE-4CA4-9905-EBEEE64445DB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FF3BE1-566F-48CB-971A-5333F4C4E139}" type="pres">
      <dgm:prSet presAssocID="{C68324D2-37FE-4CA4-9905-EBEEE64445DB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F8EA-2FF6-4494-8C37-67A1FF95EC6D}" type="pres">
      <dgm:prSet presAssocID="{C4C35532-86ED-4891-833C-E26959C2A53C}" presName="sp" presStyleCnt="0"/>
      <dgm:spPr/>
    </dgm:pt>
    <dgm:pt modelId="{9997F163-BE7E-4CF3-B992-2FF5CFD7F45E}" type="pres">
      <dgm:prSet presAssocID="{655C8835-91E5-4A70-B710-FCDC20964DEE}" presName="composite" presStyleCnt="0"/>
      <dgm:spPr/>
    </dgm:pt>
    <dgm:pt modelId="{5994DFBA-314D-419E-B36D-10C8841AEC50}" type="pres">
      <dgm:prSet presAssocID="{655C8835-91E5-4A70-B710-FCDC20964DE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7739F-3AD2-4D30-9344-51609DFE72FF}" type="pres">
      <dgm:prSet presAssocID="{655C8835-91E5-4A70-B710-FCDC20964D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24ACC-E0F3-4030-A8C2-8CDA2BF5C86B}" srcId="{C68324D2-37FE-4CA4-9905-EBEEE64445DB}" destId="{36F3FA35-F1A1-43ED-B59C-06B2C50A56BB}" srcOrd="2" destOrd="0" parTransId="{D1A8C7A2-6107-42E3-A858-0D269FBCF5DA}" sibTransId="{06DA2C8D-F410-425F-9EBA-354E5CA6F42A}"/>
    <dgm:cxn modelId="{58304D9F-78E2-4948-AFC4-1F682D47A2DD}" type="presOf" srcId="{A10963ED-D224-468A-B440-0FBECC724921}" destId="{41A6B42C-66A6-4AEB-B231-437B37FDAE8A}" srcOrd="0" destOrd="0" presId="urn:microsoft.com/office/officeart/2005/8/layout/chevron2"/>
    <dgm:cxn modelId="{06BD4833-AF37-4870-B35C-90766F43958A}" srcId="{21F832CE-2F85-4410-A89E-A67B276545CA}" destId="{655C8835-91E5-4A70-B710-FCDC20964DEE}" srcOrd="2" destOrd="0" parTransId="{555780C0-05A6-4DB7-BED4-D5C87B6137F9}" sibTransId="{A1660E13-CCB0-4F77-8411-866E487D35E3}"/>
    <dgm:cxn modelId="{31829A16-D436-4B0C-8C7C-D5035A63257F}" type="presOf" srcId="{16C83C3E-CD6F-4CEC-AE61-CE0A6655ABAC}" destId="{1041C278-91A2-4EB5-9050-D0B361370828}" srcOrd="0" destOrd="0" presId="urn:microsoft.com/office/officeart/2005/8/layout/chevron2"/>
    <dgm:cxn modelId="{D1AECBA4-6D37-4F63-BD53-CD80409222C4}" srcId="{21F832CE-2F85-4410-A89E-A67B276545CA}" destId="{A10963ED-D224-468A-B440-0FBECC724921}" srcOrd="0" destOrd="0" parTransId="{15786FF5-B70C-4D8B-AA57-B344C62FF462}" sibTransId="{866621F0-8F50-4050-9C1D-D29D33E3C928}"/>
    <dgm:cxn modelId="{BFC618D4-6CB4-4D3D-9B95-1222EF07C319}" type="presOf" srcId="{6830915E-C146-418B-B3C5-F23E5F167FB0}" destId="{0987739F-3AD2-4D30-9344-51609DFE72FF}" srcOrd="0" destOrd="0" presId="urn:microsoft.com/office/officeart/2005/8/layout/chevron2"/>
    <dgm:cxn modelId="{5A7439BA-33E1-48C8-A57B-72D2CCEEE7F3}" srcId="{C68324D2-37FE-4CA4-9905-EBEEE64445DB}" destId="{C1F726EE-FE18-44DB-813C-356834BD91B0}" srcOrd="1" destOrd="0" parTransId="{96D74C54-ECAA-4D32-AEB7-E7164B515E43}" sibTransId="{5F329096-64A1-4909-B1F1-05B9F64180E1}"/>
    <dgm:cxn modelId="{C7586D46-10DE-45CE-B0D0-FB7C77B0714B}" srcId="{655C8835-91E5-4A70-B710-FCDC20964DEE}" destId="{6830915E-C146-418B-B3C5-F23E5F167FB0}" srcOrd="0" destOrd="0" parTransId="{15F7F4EC-5336-4295-9679-080215F7AD19}" sibTransId="{4B2300C3-DE05-413D-BB22-F8B1E052D177}"/>
    <dgm:cxn modelId="{D3BB1316-B31A-4B4C-AD0F-9CCA2C972609}" srcId="{21F832CE-2F85-4410-A89E-A67B276545CA}" destId="{C68324D2-37FE-4CA4-9905-EBEEE64445DB}" srcOrd="1" destOrd="0" parTransId="{6170440A-BD73-4B13-AF3F-5F99298483CC}" sibTransId="{C4C35532-86ED-4891-833C-E26959C2A53C}"/>
    <dgm:cxn modelId="{7ED52BE1-5B4F-43AA-AF2A-10A5E072AEE9}" srcId="{A10963ED-D224-468A-B440-0FBECC724921}" destId="{16C83C3E-CD6F-4CEC-AE61-CE0A6655ABAC}" srcOrd="0" destOrd="0" parTransId="{F95DAF76-E15D-47EE-AB69-A8ED9424B7DE}" sibTransId="{BFA31A8D-41B4-43BE-A24E-EFA29842A9A7}"/>
    <dgm:cxn modelId="{7ACAF91A-9A30-4970-8438-CC6DB497BC75}" srcId="{C68324D2-37FE-4CA4-9905-EBEEE64445DB}" destId="{4A33F71C-784F-436C-A5DF-52E9B2E7D464}" srcOrd="0" destOrd="0" parTransId="{3A33C494-5B79-48FD-B325-F33E412FD26D}" sibTransId="{2404FA3F-C062-4C7F-8C0C-6D6C6E459B0E}"/>
    <dgm:cxn modelId="{6F4BABC3-DD91-4616-8C35-AF5059CD46DA}" type="presOf" srcId="{C68324D2-37FE-4CA4-9905-EBEEE64445DB}" destId="{238F47FA-3200-4E92-BFEF-4BF709A67730}" srcOrd="0" destOrd="0" presId="urn:microsoft.com/office/officeart/2005/8/layout/chevron2"/>
    <dgm:cxn modelId="{CFCF5D8A-39B8-432E-A941-E9D0099DCC0C}" type="presOf" srcId="{4A33F71C-784F-436C-A5DF-52E9B2E7D464}" destId="{07FF3BE1-566F-48CB-971A-5333F4C4E139}" srcOrd="0" destOrd="0" presId="urn:microsoft.com/office/officeart/2005/8/layout/chevron2"/>
    <dgm:cxn modelId="{5F63E3CB-D158-44FE-9022-0BD035143232}" type="presOf" srcId="{C1F726EE-FE18-44DB-813C-356834BD91B0}" destId="{07FF3BE1-566F-48CB-971A-5333F4C4E139}" srcOrd="0" destOrd="1" presId="urn:microsoft.com/office/officeart/2005/8/layout/chevron2"/>
    <dgm:cxn modelId="{0D517DC3-D284-44B0-BAFC-ECB2F3D5C412}" type="presOf" srcId="{36F3FA35-F1A1-43ED-B59C-06B2C50A56BB}" destId="{07FF3BE1-566F-48CB-971A-5333F4C4E139}" srcOrd="0" destOrd="2" presId="urn:microsoft.com/office/officeart/2005/8/layout/chevron2"/>
    <dgm:cxn modelId="{AEF2B4F0-3CBF-4030-A867-5F4F96DB08AE}" type="presOf" srcId="{655C8835-91E5-4A70-B710-FCDC20964DEE}" destId="{5994DFBA-314D-419E-B36D-10C8841AEC50}" srcOrd="0" destOrd="0" presId="urn:microsoft.com/office/officeart/2005/8/layout/chevron2"/>
    <dgm:cxn modelId="{8107B58C-BF79-40CE-B991-BD6A492B7D41}" type="presOf" srcId="{21F832CE-2F85-4410-A89E-A67B276545CA}" destId="{24EA6234-9686-48E9-AFA6-A94D276EAD40}" srcOrd="0" destOrd="0" presId="urn:microsoft.com/office/officeart/2005/8/layout/chevron2"/>
    <dgm:cxn modelId="{905F4D1C-E5CF-4FA3-A6A8-746A7D696FA6}" type="presParOf" srcId="{24EA6234-9686-48E9-AFA6-A94D276EAD40}" destId="{16D5A3DD-A1ED-423F-985C-A29688F87131}" srcOrd="0" destOrd="0" presId="urn:microsoft.com/office/officeart/2005/8/layout/chevron2"/>
    <dgm:cxn modelId="{B97566ED-BC5B-4798-8299-B092D860BF68}" type="presParOf" srcId="{16D5A3DD-A1ED-423F-985C-A29688F87131}" destId="{41A6B42C-66A6-4AEB-B231-437B37FDAE8A}" srcOrd="0" destOrd="0" presId="urn:microsoft.com/office/officeart/2005/8/layout/chevron2"/>
    <dgm:cxn modelId="{319EC058-5F50-444A-92BB-EA529DA71890}" type="presParOf" srcId="{16D5A3DD-A1ED-423F-985C-A29688F87131}" destId="{1041C278-91A2-4EB5-9050-D0B361370828}" srcOrd="1" destOrd="0" presId="urn:microsoft.com/office/officeart/2005/8/layout/chevron2"/>
    <dgm:cxn modelId="{77B05041-3C2E-491F-A145-EA1744E89770}" type="presParOf" srcId="{24EA6234-9686-48E9-AFA6-A94D276EAD40}" destId="{BA1FD978-9EB5-46E6-B407-4C164F248529}" srcOrd="1" destOrd="0" presId="urn:microsoft.com/office/officeart/2005/8/layout/chevron2"/>
    <dgm:cxn modelId="{DCE87BCD-F243-4114-AD15-FF50B92A22B4}" type="presParOf" srcId="{24EA6234-9686-48E9-AFA6-A94D276EAD40}" destId="{860446DA-BFBE-4996-9353-F22FEF99EA59}" srcOrd="2" destOrd="0" presId="urn:microsoft.com/office/officeart/2005/8/layout/chevron2"/>
    <dgm:cxn modelId="{1864C677-0A89-4D7B-B258-E2BDEAF2D650}" type="presParOf" srcId="{860446DA-BFBE-4996-9353-F22FEF99EA59}" destId="{238F47FA-3200-4E92-BFEF-4BF709A67730}" srcOrd="0" destOrd="0" presId="urn:microsoft.com/office/officeart/2005/8/layout/chevron2"/>
    <dgm:cxn modelId="{6BDC831B-E847-4230-B65F-4AF13418BCF3}" type="presParOf" srcId="{860446DA-BFBE-4996-9353-F22FEF99EA59}" destId="{07FF3BE1-566F-48CB-971A-5333F4C4E139}" srcOrd="1" destOrd="0" presId="urn:microsoft.com/office/officeart/2005/8/layout/chevron2"/>
    <dgm:cxn modelId="{59802BA3-4190-4360-82D9-F2A2ECB2E11F}" type="presParOf" srcId="{24EA6234-9686-48E9-AFA6-A94D276EAD40}" destId="{AC90F8EA-2FF6-4494-8C37-67A1FF95EC6D}" srcOrd="3" destOrd="0" presId="urn:microsoft.com/office/officeart/2005/8/layout/chevron2"/>
    <dgm:cxn modelId="{698B37EC-60FD-49AB-B7D9-4279BC760490}" type="presParOf" srcId="{24EA6234-9686-48E9-AFA6-A94D276EAD40}" destId="{9997F163-BE7E-4CF3-B992-2FF5CFD7F45E}" srcOrd="4" destOrd="0" presId="urn:microsoft.com/office/officeart/2005/8/layout/chevron2"/>
    <dgm:cxn modelId="{D0ACFC22-E10C-401E-9D35-1F039781B717}" type="presParOf" srcId="{9997F163-BE7E-4CF3-B992-2FF5CFD7F45E}" destId="{5994DFBA-314D-419E-B36D-10C8841AEC50}" srcOrd="0" destOrd="0" presId="urn:microsoft.com/office/officeart/2005/8/layout/chevron2"/>
    <dgm:cxn modelId="{98DDCDF4-4310-4DE2-A25F-44EC1712EB14}" type="presParOf" srcId="{9997F163-BE7E-4CF3-B992-2FF5CFD7F45E}" destId="{0987739F-3AD2-4D30-9344-51609DFE72FF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558179B-47BA-4677-A4A9-43B27E8840B1}" type="doc">
      <dgm:prSet loTypeId="urn:microsoft.com/office/officeart/2005/8/layout/vList5" loCatId="list" qsTypeId="urn:microsoft.com/office/officeart/2005/8/quickstyle/simple1#2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A3A9D47B-7EAE-4AD7-BF8D-79F10B80A1FA}">
      <dgm:prSet phldrT="[Text]" custT="1"/>
      <dgm:spPr>
        <a:solidFill>
          <a:schemeClr val="accent1">
            <a:lumMod val="75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rPr>
            <a:t>PFRDA website </a:t>
          </a:r>
          <a:endParaRPr lang="en-US" sz="2000" dirty="0">
            <a:solidFill>
              <a:schemeClr val="tx1"/>
            </a:solidFill>
          </a:endParaRPr>
        </a:p>
      </dgm:t>
    </dgm:pt>
    <dgm:pt modelId="{10F2B81C-96DB-4911-A6DA-DE233CA6EE23}" type="parTrans" cxnId="{1C1FEB45-9131-41AF-AC42-A952AFCCB4F8}">
      <dgm:prSet/>
      <dgm:spPr/>
      <dgm:t>
        <a:bodyPr/>
        <a:lstStyle/>
        <a:p>
          <a:endParaRPr lang="en-US" sz="1600"/>
        </a:p>
      </dgm:t>
    </dgm:pt>
    <dgm:pt modelId="{3F07D3BB-A7E8-44E4-A740-AB36B8A9C5F8}" type="sibTrans" cxnId="{1C1FEB45-9131-41AF-AC42-A952AFCCB4F8}">
      <dgm:prSet/>
      <dgm:spPr/>
      <dgm:t>
        <a:bodyPr/>
        <a:lstStyle/>
        <a:p>
          <a:endParaRPr lang="en-US" sz="1600"/>
        </a:p>
      </dgm:t>
    </dgm:pt>
    <dgm:pt modelId="{EE756039-86C1-475A-8CB3-E08BA5F92006}">
      <dgm:prSet phldrT="[Text]" custT="1"/>
      <dgm:spPr>
        <a:solidFill>
          <a:schemeClr val="accent1">
            <a:lumMod val="75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rPr>
            <a:t>CRA website </a:t>
          </a:r>
          <a:endParaRPr lang="en-US" sz="2000" dirty="0">
            <a:solidFill>
              <a:schemeClr val="tx1"/>
            </a:solidFill>
          </a:endParaRPr>
        </a:p>
      </dgm:t>
    </dgm:pt>
    <dgm:pt modelId="{692B4855-E2F0-481F-8A3D-286BCC07C1E3}" type="parTrans" cxnId="{223B458E-796C-4D14-86BC-72ECD4FFE046}">
      <dgm:prSet/>
      <dgm:spPr/>
      <dgm:t>
        <a:bodyPr/>
        <a:lstStyle/>
        <a:p>
          <a:endParaRPr lang="en-US" sz="1600"/>
        </a:p>
      </dgm:t>
    </dgm:pt>
    <dgm:pt modelId="{58DB45FB-EAB2-4087-97B0-A26B2968EF7B}" type="sibTrans" cxnId="{223B458E-796C-4D14-86BC-72ECD4FFE046}">
      <dgm:prSet/>
      <dgm:spPr/>
      <dgm:t>
        <a:bodyPr/>
        <a:lstStyle/>
        <a:p>
          <a:endParaRPr lang="en-US" sz="1600"/>
        </a:p>
      </dgm:t>
    </dgm:pt>
    <dgm:pt modelId="{1AE650AE-910D-48F8-ACB7-298F12019DCC}">
      <dgm:prSet phldrT="[Text]" custT="1"/>
      <dgm:spPr>
        <a:solidFill>
          <a:schemeClr val="accent5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0" u="sng" dirty="0" smtClean="0">
              <a:solidFill>
                <a:schemeClr val="accent2"/>
              </a:solidFill>
              <a:latin typeface="Book Antiqua" pitchFamily="18" charset="0"/>
              <a:cs typeface="Arial" pitchFamily="34" charset="0"/>
            </a:rPr>
            <a:t>www.npscra.nsdl.co.in</a:t>
          </a:r>
          <a:r>
            <a:rPr lang="en-US" sz="2000" b="0" dirty="0" smtClean="0">
              <a:latin typeface="Book Antiqua" pitchFamily="18" charset="0"/>
              <a:cs typeface="Arial" pitchFamily="34" charset="0"/>
            </a:rPr>
            <a:t> </a:t>
          </a:r>
          <a:endParaRPr lang="en-US" sz="2000" dirty="0"/>
        </a:p>
      </dgm:t>
    </dgm:pt>
    <dgm:pt modelId="{601E9F57-BD56-4ADE-8D90-2BF87A9DEDA7}" type="parTrans" cxnId="{E4B87BAC-2B2F-41C4-A1ED-6BB846107A2B}">
      <dgm:prSet/>
      <dgm:spPr/>
      <dgm:t>
        <a:bodyPr/>
        <a:lstStyle/>
        <a:p>
          <a:endParaRPr lang="en-US" sz="1600"/>
        </a:p>
      </dgm:t>
    </dgm:pt>
    <dgm:pt modelId="{CBC32565-AB1D-4613-8035-4136D86A775B}" type="sibTrans" cxnId="{E4B87BAC-2B2F-41C4-A1ED-6BB846107A2B}">
      <dgm:prSet/>
      <dgm:spPr/>
      <dgm:t>
        <a:bodyPr/>
        <a:lstStyle/>
        <a:p>
          <a:endParaRPr lang="en-US" sz="1600"/>
        </a:p>
      </dgm:t>
    </dgm:pt>
    <dgm:pt modelId="{213A8901-15BA-4A4C-910B-A050CB8E9D60}">
      <dgm:prSet phldrT="[Text]" custT="1"/>
      <dgm:spPr>
        <a:solidFill>
          <a:schemeClr val="accent5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US" sz="2000" b="0" u="sng" dirty="0" smtClean="0">
              <a:solidFill>
                <a:schemeClr val="accent2"/>
              </a:solidFill>
              <a:latin typeface="Book Antiqua" pitchFamily="18" charset="0"/>
              <a:cs typeface="Arial" pitchFamily="34" charset="0"/>
            </a:rPr>
            <a:t>www.pfrda.org.in </a:t>
          </a:r>
          <a:endParaRPr lang="en-US" sz="2000" u="sng" dirty="0">
            <a:solidFill>
              <a:schemeClr val="accent2"/>
            </a:solidFill>
          </a:endParaRPr>
        </a:p>
      </dgm:t>
    </dgm:pt>
    <dgm:pt modelId="{623DCAA4-0D7D-4358-B994-BE74B6DAF57E}" type="sibTrans" cxnId="{05F80E2E-5BFE-4936-9FFC-B5A297CFFCF1}">
      <dgm:prSet/>
      <dgm:spPr/>
      <dgm:t>
        <a:bodyPr/>
        <a:lstStyle/>
        <a:p>
          <a:endParaRPr lang="en-US" sz="1600"/>
        </a:p>
      </dgm:t>
    </dgm:pt>
    <dgm:pt modelId="{E86419F3-DF9E-4B2E-AD9C-82717323558B}" type="parTrans" cxnId="{05F80E2E-5BFE-4936-9FFC-B5A297CFFCF1}">
      <dgm:prSet/>
      <dgm:spPr/>
      <dgm:t>
        <a:bodyPr/>
        <a:lstStyle/>
        <a:p>
          <a:endParaRPr lang="en-US" sz="1600"/>
        </a:p>
      </dgm:t>
    </dgm:pt>
    <dgm:pt modelId="{6E383B02-0748-4E6A-A923-338DF4050868}" type="pres">
      <dgm:prSet presAssocID="{6558179B-47BA-4677-A4A9-43B27E8840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F5B2FD-9C9C-4463-884D-A021036A1202}" type="pres">
      <dgm:prSet presAssocID="{A3A9D47B-7EAE-4AD7-BF8D-79F10B80A1FA}" presName="linNode" presStyleCnt="0"/>
      <dgm:spPr/>
    </dgm:pt>
    <dgm:pt modelId="{85C829F2-F721-4DF2-B792-78DB5A7FC577}" type="pres">
      <dgm:prSet presAssocID="{A3A9D47B-7EAE-4AD7-BF8D-79F10B80A1F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DD33B-C513-4D47-A3B9-E19CF76AC62A}" type="pres">
      <dgm:prSet presAssocID="{A3A9D47B-7EAE-4AD7-BF8D-79F10B80A1F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1E987-C28C-498F-9537-CC0132D83B2B}" type="pres">
      <dgm:prSet presAssocID="{3F07D3BB-A7E8-44E4-A740-AB36B8A9C5F8}" presName="sp" presStyleCnt="0"/>
      <dgm:spPr/>
    </dgm:pt>
    <dgm:pt modelId="{8977A854-7E54-4B3A-A749-AAB03B91B3E2}" type="pres">
      <dgm:prSet presAssocID="{EE756039-86C1-475A-8CB3-E08BA5F92006}" presName="linNode" presStyleCnt="0"/>
      <dgm:spPr/>
    </dgm:pt>
    <dgm:pt modelId="{5855A8D7-F0D5-42F1-BAF4-695F9CC2ABC4}" type="pres">
      <dgm:prSet presAssocID="{EE756039-86C1-475A-8CB3-E08BA5F92006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241695-DECC-418F-A75D-2028E2A35B56}" type="pres">
      <dgm:prSet presAssocID="{EE756039-86C1-475A-8CB3-E08BA5F92006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EC88E-CED0-4358-B5E1-5B5B1A9A6EFE}" type="presOf" srcId="{EE756039-86C1-475A-8CB3-E08BA5F92006}" destId="{5855A8D7-F0D5-42F1-BAF4-695F9CC2ABC4}" srcOrd="0" destOrd="0" presId="urn:microsoft.com/office/officeart/2005/8/layout/vList5"/>
    <dgm:cxn modelId="{E4B87BAC-2B2F-41C4-A1ED-6BB846107A2B}" srcId="{EE756039-86C1-475A-8CB3-E08BA5F92006}" destId="{1AE650AE-910D-48F8-ACB7-298F12019DCC}" srcOrd="0" destOrd="0" parTransId="{601E9F57-BD56-4ADE-8D90-2BF87A9DEDA7}" sibTransId="{CBC32565-AB1D-4613-8035-4136D86A775B}"/>
    <dgm:cxn modelId="{223B458E-796C-4D14-86BC-72ECD4FFE046}" srcId="{6558179B-47BA-4677-A4A9-43B27E8840B1}" destId="{EE756039-86C1-475A-8CB3-E08BA5F92006}" srcOrd="1" destOrd="0" parTransId="{692B4855-E2F0-481F-8A3D-286BCC07C1E3}" sibTransId="{58DB45FB-EAB2-4087-97B0-A26B2968EF7B}"/>
    <dgm:cxn modelId="{54B3B9AB-5A46-4360-AB35-291247C4A3E4}" type="presOf" srcId="{6558179B-47BA-4677-A4A9-43B27E8840B1}" destId="{6E383B02-0748-4E6A-A923-338DF4050868}" srcOrd="0" destOrd="0" presId="urn:microsoft.com/office/officeart/2005/8/layout/vList5"/>
    <dgm:cxn modelId="{01FBD826-9F88-4295-B8A3-DB71A4E69A8D}" type="presOf" srcId="{1AE650AE-910D-48F8-ACB7-298F12019DCC}" destId="{D6241695-DECC-418F-A75D-2028E2A35B56}" srcOrd="0" destOrd="0" presId="urn:microsoft.com/office/officeart/2005/8/layout/vList5"/>
    <dgm:cxn modelId="{842A8D9A-1B45-4CAA-8905-8277E7DAD446}" type="presOf" srcId="{213A8901-15BA-4A4C-910B-A050CB8E9D60}" destId="{063DD33B-C513-4D47-A3B9-E19CF76AC62A}" srcOrd="0" destOrd="0" presId="urn:microsoft.com/office/officeart/2005/8/layout/vList5"/>
    <dgm:cxn modelId="{1C1FEB45-9131-41AF-AC42-A952AFCCB4F8}" srcId="{6558179B-47BA-4677-A4A9-43B27E8840B1}" destId="{A3A9D47B-7EAE-4AD7-BF8D-79F10B80A1FA}" srcOrd="0" destOrd="0" parTransId="{10F2B81C-96DB-4911-A6DA-DE233CA6EE23}" sibTransId="{3F07D3BB-A7E8-44E4-A740-AB36B8A9C5F8}"/>
    <dgm:cxn modelId="{5AD8F04A-EBC1-4B02-902D-6FAC17DEF662}" type="presOf" srcId="{A3A9D47B-7EAE-4AD7-BF8D-79F10B80A1FA}" destId="{85C829F2-F721-4DF2-B792-78DB5A7FC577}" srcOrd="0" destOrd="0" presId="urn:microsoft.com/office/officeart/2005/8/layout/vList5"/>
    <dgm:cxn modelId="{05F80E2E-5BFE-4936-9FFC-B5A297CFFCF1}" srcId="{A3A9D47B-7EAE-4AD7-BF8D-79F10B80A1FA}" destId="{213A8901-15BA-4A4C-910B-A050CB8E9D60}" srcOrd="0" destOrd="0" parTransId="{E86419F3-DF9E-4B2E-AD9C-82717323558B}" sibTransId="{623DCAA4-0D7D-4358-B994-BE74B6DAF57E}"/>
    <dgm:cxn modelId="{62CE9227-B523-4D96-8C6B-79E30667E63D}" type="presParOf" srcId="{6E383B02-0748-4E6A-A923-338DF4050868}" destId="{B4F5B2FD-9C9C-4463-884D-A021036A1202}" srcOrd="0" destOrd="0" presId="urn:microsoft.com/office/officeart/2005/8/layout/vList5"/>
    <dgm:cxn modelId="{14812064-64E7-456E-9EF9-69A83C318992}" type="presParOf" srcId="{B4F5B2FD-9C9C-4463-884D-A021036A1202}" destId="{85C829F2-F721-4DF2-B792-78DB5A7FC577}" srcOrd="0" destOrd="0" presId="urn:microsoft.com/office/officeart/2005/8/layout/vList5"/>
    <dgm:cxn modelId="{23D73E6D-1AC5-4054-A8C2-8E43D77059F5}" type="presParOf" srcId="{B4F5B2FD-9C9C-4463-884D-A021036A1202}" destId="{063DD33B-C513-4D47-A3B9-E19CF76AC62A}" srcOrd="1" destOrd="0" presId="urn:microsoft.com/office/officeart/2005/8/layout/vList5"/>
    <dgm:cxn modelId="{A1E2F3CE-95D0-4ECC-88F9-23449CED67B9}" type="presParOf" srcId="{6E383B02-0748-4E6A-A923-338DF4050868}" destId="{61A1E987-C28C-498F-9537-CC0132D83B2B}" srcOrd="1" destOrd="0" presId="urn:microsoft.com/office/officeart/2005/8/layout/vList5"/>
    <dgm:cxn modelId="{85CA155B-001F-447B-8653-8A6FF8AFBEF0}" type="presParOf" srcId="{6E383B02-0748-4E6A-A923-338DF4050868}" destId="{8977A854-7E54-4B3A-A749-AAB03B91B3E2}" srcOrd="2" destOrd="0" presId="urn:microsoft.com/office/officeart/2005/8/layout/vList5"/>
    <dgm:cxn modelId="{4A2144E5-CDEA-48D7-A4E8-40A90BCDAE4A}" type="presParOf" srcId="{8977A854-7E54-4B3A-A749-AAB03B91B3E2}" destId="{5855A8D7-F0D5-42F1-BAF4-695F9CC2ABC4}" srcOrd="0" destOrd="0" presId="urn:microsoft.com/office/officeart/2005/8/layout/vList5"/>
    <dgm:cxn modelId="{E33CB691-F640-49C2-AA81-D18F8C1B87FA}" type="presParOf" srcId="{8977A854-7E54-4B3A-A749-AAB03B91B3E2}" destId="{D6241695-DECC-418F-A75D-2028E2A35B56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10C6DC-AE3A-4872-97F2-407D33AC3AD3}" type="doc">
      <dgm:prSet loTypeId="urn:microsoft.com/office/officeart/2005/8/layout/lProcess2" loCatId="list" qsTypeId="urn:microsoft.com/office/officeart/2005/8/quickstyle/simple1#3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03D90236-90F1-4556-A0E7-D360A308A82B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Book Antiqua" pitchFamily="18" charset="0"/>
              <a:cs typeface="Arial" pitchFamily="34" charset="0"/>
            </a:rPr>
            <a:t>Composite Application Form (CAF) (For Tier I &amp; II both) - UOS-S1 </a:t>
          </a:r>
          <a:endParaRPr lang="en-US" sz="1600" b="1" dirty="0"/>
        </a:p>
      </dgm:t>
    </dgm:pt>
    <dgm:pt modelId="{3E913B3F-3465-465B-9421-CF73FB66BCBB}" type="parTrans" cxnId="{E219B523-CB74-4BD5-BC54-0DCD10562C76}">
      <dgm:prSet/>
      <dgm:spPr/>
      <dgm:t>
        <a:bodyPr/>
        <a:lstStyle/>
        <a:p>
          <a:endParaRPr lang="en-US" sz="1400"/>
        </a:p>
      </dgm:t>
    </dgm:pt>
    <dgm:pt modelId="{523CCA6E-2292-4A02-A343-9459524CBE84}" type="sibTrans" cxnId="{E219B523-CB74-4BD5-BC54-0DCD10562C76}">
      <dgm:prSet/>
      <dgm:spPr/>
      <dgm:t>
        <a:bodyPr/>
        <a:lstStyle/>
        <a:p>
          <a:endParaRPr lang="en-US" sz="1400"/>
        </a:p>
      </dgm:t>
    </dgm:pt>
    <dgm:pt modelId="{5A9A3EF3-6408-408A-B187-BF36B9C7FB32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Book Antiqua" pitchFamily="18" charset="0"/>
              <a:cs typeface="Arial" pitchFamily="34" charset="0"/>
            </a:rPr>
            <a:t>Tier II application for IRA Compliant Subscribers – UOS-S10</a:t>
          </a:r>
          <a:endParaRPr lang="en-US" sz="1600" b="1" dirty="0"/>
        </a:p>
      </dgm:t>
    </dgm:pt>
    <dgm:pt modelId="{12D0293C-802D-48BC-8FC2-B409AF535182}" type="parTrans" cxnId="{E7571BA7-6EB2-4D76-9CF6-35D7D624083C}">
      <dgm:prSet/>
      <dgm:spPr/>
      <dgm:t>
        <a:bodyPr/>
        <a:lstStyle/>
        <a:p>
          <a:endParaRPr lang="en-US" sz="1400"/>
        </a:p>
      </dgm:t>
    </dgm:pt>
    <dgm:pt modelId="{0280C9E7-AEF7-4051-BFF4-B3183CEFE504}" type="sibTrans" cxnId="{E7571BA7-6EB2-4D76-9CF6-35D7D624083C}">
      <dgm:prSet/>
      <dgm:spPr/>
      <dgm:t>
        <a:bodyPr/>
        <a:lstStyle/>
        <a:p>
          <a:endParaRPr lang="en-US" sz="1400"/>
        </a:p>
      </dgm:t>
    </dgm:pt>
    <dgm:pt modelId="{027E0DA2-F1AD-4445-9B42-0EFBD2E17955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1600" b="1" dirty="0" smtClean="0">
              <a:latin typeface="Book Antiqua" pitchFamily="18" charset="0"/>
              <a:cs typeface="Arial" pitchFamily="34" charset="0"/>
            </a:rPr>
            <a:t>Tier II application for Non-IRA Compliant Subscribers – UOS-S11 </a:t>
          </a:r>
          <a:endParaRPr lang="en-US" sz="1600" b="1" dirty="0"/>
        </a:p>
      </dgm:t>
    </dgm:pt>
    <dgm:pt modelId="{75E19B1A-EA74-4867-9AAD-DD2E9DBE02B1}" type="parTrans" cxnId="{5F8CA6CC-DAA5-48F1-A356-E981EB3D75C5}">
      <dgm:prSet/>
      <dgm:spPr/>
      <dgm:t>
        <a:bodyPr/>
        <a:lstStyle/>
        <a:p>
          <a:endParaRPr lang="en-US" sz="1400"/>
        </a:p>
      </dgm:t>
    </dgm:pt>
    <dgm:pt modelId="{443C7B7C-A339-471F-B168-9B57E383C6D7}" type="sibTrans" cxnId="{5F8CA6CC-DAA5-48F1-A356-E981EB3D75C5}">
      <dgm:prSet/>
      <dgm:spPr/>
      <dgm:t>
        <a:bodyPr/>
        <a:lstStyle/>
        <a:p>
          <a:endParaRPr lang="en-US" sz="1400"/>
        </a:p>
      </dgm:t>
    </dgm:pt>
    <dgm:pt modelId="{BD161E67-969C-443D-8A51-A99790C3E91D}" type="pres">
      <dgm:prSet presAssocID="{5810C6DC-AE3A-4872-97F2-407D33AC3A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71298A-947A-4B7D-84EE-25AEE549B822}" type="pres">
      <dgm:prSet presAssocID="{03D90236-90F1-4556-A0E7-D360A308A82B}" presName="compNode" presStyleCnt="0"/>
      <dgm:spPr/>
    </dgm:pt>
    <dgm:pt modelId="{2C4826C0-39B8-4878-B1C8-4704276A8DB9}" type="pres">
      <dgm:prSet presAssocID="{03D90236-90F1-4556-A0E7-D360A308A82B}" presName="aNode" presStyleLbl="bgShp" presStyleIdx="0" presStyleCnt="3"/>
      <dgm:spPr/>
      <dgm:t>
        <a:bodyPr/>
        <a:lstStyle/>
        <a:p>
          <a:endParaRPr lang="en-US"/>
        </a:p>
      </dgm:t>
    </dgm:pt>
    <dgm:pt modelId="{4F90E321-6A05-4E46-82F6-9F734EC2A854}" type="pres">
      <dgm:prSet presAssocID="{03D90236-90F1-4556-A0E7-D360A308A82B}" presName="textNode" presStyleLbl="bgShp" presStyleIdx="0" presStyleCnt="3"/>
      <dgm:spPr/>
      <dgm:t>
        <a:bodyPr/>
        <a:lstStyle/>
        <a:p>
          <a:endParaRPr lang="en-US"/>
        </a:p>
      </dgm:t>
    </dgm:pt>
    <dgm:pt modelId="{70F0EDE0-CBCD-4495-9E8A-73F0BDDD46CD}" type="pres">
      <dgm:prSet presAssocID="{03D90236-90F1-4556-A0E7-D360A308A82B}" presName="compChildNode" presStyleCnt="0"/>
      <dgm:spPr/>
    </dgm:pt>
    <dgm:pt modelId="{930C6128-231F-45F8-9FDC-5D857F5541E9}" type="pres">
      <dgm:prSet presAssocID="{03D90236-90F1-4556-A0E7-D360A308A82B}" presName="theInnerList" presStyleCnt="0"/>
      <dgm:spPr/>
    </dgm:pt>
    <dgm:pt modelId="{4C520AB4-CFB4-4ABB-A0FB-B5201E988F10}" type="pres">
      <dgm:prSet presAssocID="{03D90236-90F1-4556-A0E7-D360A308A82B}" presName="aSpace" presStyleCnt="0"/>
      <dgm:spPr/>
    </dgm:pt>
    <dgm:pt modelId="{75EA5B77-F3F6-4F07-B91A-59E6F4194A90}" type="pres">
      <dgm:prSet presAssocID="{5A9A3EF3-6408-408A-B187-BF36B9C7FB32}" presName="compNode" presStyleCnt="0"/>
      <dgm:spPr/>
    </dgm:pt>
    <dgm:pt modelId="{66CD38C4-062C-4976-802D-69DB0A22E680}" type="pres">
      <dgm:prSet presAssocID="{5A9A3EF3-6408-408A-B187-BF36B9C7FB32}" presName="aNode" presStyleLbl="bgShp" presStyleIdx="1" presStyleCnt="3"/>
      <dgm:spPr/>
      <dgm:t>
        <a:bodyPr/>
        <a:lstStyle/>
        <a:p>
          <a:endParaRPr lang="en-US"/>
        </a:p>
      </dgm:t>
    </dgm:pt>
    <dgm:pt modelId="{2B56B833-1D0D-47A7-A3A5-58DD38322DE8}" type="pres">
      <dgm:prSet presAssocID="{5A9A3EF3-6408-408A-B187-BF36B9C7FB32}" presName="textNode" presStyleLbl="bgShp" presStyleIdx="1" presStyleCnt="3"/>
      <dgm:spPr/>
      <dgm:t>
        <a:bodyPr/>
        <a:lstStyle/>
        <a:p>
          <a:endParaRPr lang="en-US"/>
        </a:p>
      </dgm:t>
    </dgm:pt>
    <dgm:pt modelId="{2029755B-B346-4D40-AD34-32E96AB8EFC8}" type="pres">
      <dgm:prSet presAssocID="{5A9A3EF3-6408-408A-B187-BF36B9C7FB32}" presName="compChildNode" presStyleCnt="0"/>
      <dgm:spPr/>
    </dgm:pt>
    <dgm:pt modelId="{2F61AA8A-C81D-4F7C-B5EB-61F076310156}" type="pres">
      <dgm:prSet presAssocID="{5A9A3EF3-6408-408A-B187-BF36B9C7FB32}" presName="theInnerList" presStyleCnt="0"/>
      <dgm:spPr/>
    </dgm:pt>
    <dgm:pt modelId="{5001A513-3E12-4FAE-BE7A-67850061EA3C}" type="pres">
      <dgm:prSet presAssocID="{5A9A3EF3-6408-408A-B187-BF36B9C7FB32}" presName="aSpace" presStyleCnt="0"/>
      <dgm:spPr/>
    </dgm:pt>
    <dgm:pt modelId="{B28CD043-33D8-4CB7-B981-6E92A0862A48}" type="pres">
      <dgm:prSet presAssocID="{027E0DA2-F1AD-4445-9B42-0EFBD2E17955}" presName="compNode" presStyleCnt="0"/>
      <dgm:spPr/>
    </dgm:pt>
    <dgm:pt modelId="{CBC8ACF4-20DA-4889-85FB-C5E07EED9E38}" type="pres">
      <dgm:prSet presAssocID="{027E0DA2-F1AD-4445-9B42-0EFBD2E17955}" presName="aNode" presStyleLbl="bgShp" presStyleIdx="2" presStyleCnt="3"/>
      <dgm:spPr/>
      <dgm:t>
        <a:bodyPr/>
        <a:lstStyle/>
        <a:p>
          <a:endParaRPr lang="en-US"/>
        </a:p>
      </dgm:t>
    </dgm:pt>
    <dgm:pt modelId="{4400EBFC-77AB-49DB-8D73-5947B451D21B}" type="pres">
      <dgm:prSet presAssocID="{027E0DA2-F1AD-4445-9B42-0EFBD2E17955}" presName="textNode" presStyleLbl="bgShp" presStyleIdx="2" presStyleCnt="3"/>
      <dgm:spPr/>
      <dgm:t>
        <a:bodyPr/>
        <a:lstStyle/>
        <a:p>
          <a:endParaRPr lang="en-US"/>
        </a:p>
      </dgm:t>
    </dgm:pt>
    <dgm:pt modelId="{AC8DC25E-1C3F-4D04-8AA6-5F7E8BD7F3E2}" type="pres">
      <dgm:prSet presAssocID="{027E0DA2-F1AD-4445-9B42-0EFBD2E17955}" presName="compChildNode" presStyleCnt="0"/>
      <dgm:spPr/>
    </dgm:pt>
    <dgm:pt modelId="{5CFC05D2-F058-4650-B388-0067567E5BBF}" type="pres">
      <dgm:prSet presAssocID="{027E0DA2-F1AD-4445-9B42-0EFBD2E17955}" presName="theInnerList" presStyleCnt="0"/>
      <dgm:spPr/>
    </dgm:pt>
  </dgm:ptLst>
  <dgm:cxnLst>
    <dgm:cxn modelId="{E7571BA7-6EB2-4D76-9CF6-35D7D624083C}" srcId="{5810C6DC-AE3A-4872-97F2-407D33AC3AD3}" destId="{5A9A3EF3-6408-408A-B187-BF36B9C7FB32}" srcOrd="1" destOrd="0" parTransId="{12D0293C-802D-48BC-8FC2-B409AF535182}" sibTransId="{0280C9E7-AEF7-4051-BFF4-B3183CEFE504}"/>
    <dgm:cxn modelId="{5F8CA6CC-DAA5-48F1-A356-E981EB3D75C5}" srcId="{5810C6DC-AE3A-4872-97F2-407D33AC3AD3}" destId="{027E0DA2-F1AD-4445-9B42-0EFBD2E17955}" srcOrd="2" destOrd="0" parTransId="{75E19B1A-EA74-4867-9AAD-DD2E9DBE02B1}" sibTransId="{443C7B7C-A339-471F-B168-9B57E383C6D7}"/>
    <dgm:cxn modelId="{ABDDA17B-92A6-463F-8442-3D943D80C774}" type="presOf" srcId="{027E0DA2-F1AD-4445-9B42-0EFBD2E17955}" destId="{4400EBFC-77AB-49DB-8D73-5947B451D21B}" srcOrd="1" destOrd="0" presId="urn:microsoft.com/office/officeart/2005/8/layout/lProcess2"/>
    <dgm:cxn modelId="{E219B523-CB74-4BD5-BC54-0DCD10562C76}" srcId="{5810C6DC-AE3A-4872-97F2-407D33AC3AD3}" destId="{03D90236-90F1-4556-A0E7-D360A308A82B}" srcOrd="0" destOrd="0" parTransId="{3E913B3F-3465-465B-9421-CF73FB66BCBB}" sibTransId="{523CCA6E-2292-4A02-A343-9459524CBE84}"/>
    <dgm:cxn modelId="{1D89B75B-9E04-4642-B87A-7945EA8CD130}" type="presOf" srcId="{5810C6DC-AE3A-4872-97F2-407D33AC3AD3}" destId="{BD161E67-969C-443D-8A51-A99790C3E91D}" srcOrd="0" destOrd="0" presId="urn:microsoft.com/office/officeart/2005/8/layout/lProcess2"/>
    <dgm:cxn modelId="{FC14EA61-AECA-4BED-AFDF-38724E50C1E0}" type="presOf" srcId="{03D90236-90F1-4556-A0E7-D360A308A82B}" destId="{2C4826C0-39B8-4878-B1C8-4704276A8DB9}" srcOrd="0" destOrd="0" presId="urn:microsoft.com/office/officeart/2005/8/layout/lProcess2"/>
    <dgm:cxn modelId="{5E3109FF-DFCE-4BD9-8263-6C4A3A517975}" type="presOf" srcId="{5A9A3EF3-6408-408A-B187-BF36B9C7FB32}" destId="{66CD38C4-062C-4976-802D-69DB0A22E680}" srcOrd="0" destOrd="0" presId="urn:microsoft.com/office/officeart/2005/8/layout/lProcess2"/>
    <dgm:cxn modelId="{FDA251AA-3FA6-4E8F-857B-CE623FC1062F}" type="presOf" srcId="{5A9A3EF3-6408-408A-B187-BF36B9C7FB32}" destId="{2B56B833-1D0D-47A7-A3A5-58DD38322DE8}" srcOrd="1" destOrd="0" presId="urn:microsoft.com/office/officeart/2005/8/layout/lProcess2"/>
    <dgm:cxn modelId="{545A1C96-A35F-4ACA-9452-B7977A8D236D}" type="presOf" srcId="{03D90236-90F1-4556-A0E7-D360A308A82B}" destId="{4F90E321-6A05-4E46-82F6-9F734EC2A854}" srcOrd="1" destOrd="0" presId="urn:microsoft.com/office/officeart/2005/8/layout/lProcess2"/>
    <dgm:cxn modelId="{4C0D54A8-D397-4154-82EC-ABF1B22B1A2F}" type="presOf" srcId="{027E0DA2-F1AD-4445-9B42-0EFBD2E17955}" destId="{CBC8ACF4-20DA-4889-85FB-C5E07EED9E38}" srcOrd="0" destOrd="0" presId="urn:microsoft.com/office/officeart/2005/8/layout/lProcess2"/>
    <dgm:cxn modelId="{AD32D381-3049-482C-A718-91C2D56590B8}" type="presParOf" srcId="{BD161E67-969C-443D-8A51-A99790C3E91D}" destId="{8271298A-947A-4B7D-84EE-25AEE549B822}" srcOrd="0" destOrd="0" presId="urn:microsoft.com/office/officeart/2005/8/layout/lProcess2"/>
    <dgm:cxn modelId="{C157D55E-81AD-40C7-8F8E-E81E7462B85A}" type="presParOf" srcId="{8271298A-947A-4B7D-84EE-25AEE549B822}" destId="{2C4826C0-39B8-4878-B1C8-4704276A8DB9}" srcOrd="0" destOrd="0" presId="urn:microsoft.com/office/officeart/2005/8/layout/lProcess2"/>
    <dgm:cxn modelId="{CC1BE12E-F614-4CAA-A427-369D6F3F0400}" type="presParOf" srcId="{8271298A-947A-4B7D-84EE-25AEE549B822}" destId="{4F90E321-6A05-4E46-82F6-9F734EC2A854}" srcOrd="1" destOrd="0" presId="urn:microsoft.com/office/officeart/2005/8/layout/lProcess2"/>
    <dgm:cxn modelId="{A44E8BB4-F121-431C-BF00-CE98AF140FD5}" type="presParOf" srcId="{8271298A-947A-4B7D-84EE-25AEE549B822}" destId="{70F0EDE0-CBCD-4495-9E8A-73F0BDDD46CD}" srcOrd="2" destOrd="0" presId="urn:microsoft.com/office/officeart/2005/8/layout/lProcess2"/>
    <dgm:cxn modelId="{9D4540DC-0D3E-4FF9-963A-A702973BDB04}" type="presParOf" srcId="{70F0EDE0-CBCD-4495-9E8A-73F0BDDD46CD}" destId="{930C6128-231F-45F8-9FDC-5D857F5541E9}" srcOrd="0" destOrd="0" presId="urn:microsoft.com/office/officeart/2005/8/layout/lProcess2"/>
    <dgm:cxn modelId="{7B58FD49-7A42-4B29-9D31-6649048F37C1}" type="presParOf" srcId="{BD161E67-969C-443D-8A51-A99790C3E91D}" destId="{4C520AB4-CFB4-4ABB-A0FB-B5201E988F10}" srcOrd="1" destOrd="0" presId="urn:microsoft.com/office/officeart/2005/8/layout/lProcess2"/>
    <dgm:cxn modelId="{E746CFAF-61B4-45DE-B59D-0608B653B858}" type="presParOf" srcId="{BD161E67-969C-443D-8A51-A99790C3E91D}" destId="{75EA5B77-F3F6-4F07-B91A-59E6F4194A90}" srcOrd="2" destOrd="0" presId="urn:microsoft.com/office/officeart/2005/8/layout/lProcess2"/>
    <dgm:cxn modelId="{FAC4EFC3-99E4-40AC-83BA-6FE54879D5A6}" type="presParOf" srcId="{75EA5B77-F3F6-4F07-B91A-59E6F4194A90}" destId="{66CD38C4-062C-4976-802D-69DB0A22E680}" srcOrd="0" destOrd="0" presId="urn:microsoft.com/office/officeart/2005/8/layout/lProcess2"/>
    <dgm:cxn modelId="{9FBC276C-5EB3-4A1A-BF48-7AD6585E4035}" type="presParOf" srcId="{75EA5B77-F3F6-4F07-B91A-59E6F4194A90}" destId="{2B56B833-1D0D-47A7-A3A5-58DD38322DE8}" srcOrd="1" destOrd="0" presId="urn:microsoft.com/office/officeart/2005/8/layout/lProcess2"/>
    <dgm:cxn modelId="{0321AC9F-F265-42BD-B92C-60030603C84A}" type="presParOf" srcId="{75EA5B77-F3F6-4F07-B91A-59E6F4194A90}" destId="{2029755B-B346-4D40-AD34-32E96AB8EFC8}" srcOrd="2" destOrd="0" presId="urn:microsoft.com/office/officeart/2005/8/layout/lProcess2"/>
    <dgm:cxn modelId="{59847A0E-8BC5-42EE-B710-60D99054D145}" type="presParOf" srcId="{2029755B-B346-4D40-AD34-32E96AB8EFC8}" destId="{2F61AA8A-C81D-4F7C-B5EB-61F076310156}" srcOrd="0" destOrd="0" presId="urn:microsoft.com/office/officeart/2005/8/layout/lProcess2"/>
    <dgm:cxn modelId="{89B145E5-EF8A-4F05-96D6-F3C34CFBC6F6}" type="presParOf" srcId="{BD161E67-969C-443D-8A51-A99790C3E91D}" destId="{5001A513-3E12-4FAE-BE7A-67850061EA3C}" srcOrd="3" destOrd="0" presId="urn:microsoft.com/office/officeart/2005/8/layout/lProcess2"/>
    <dgm:cxn modelId="{FD1996DB-09AA-4643-AF9F-211664ECED72}" type="presParOf" srcId="{BD161E67-969C-443D-8A51-A99790C3E91D}" destId="{B28CD043-33D8-4CB7-B981-6E92A0862A48}" srcOrd="4" destOrd="0" presId="urn:microsoft.com/office/officeart/2005/8/layout/lProcess2"/>
    <dgm:cxn modelId="{DFD3B355-47CC-4C24-85C9-B4018E452D94}" type="presParOf" srcId="{B28CD043-33D8-4CB7-B981-6E92A0862A48}" destId="{CBC8ACF4-20DA-4889-85FB-C5E07EED9E38}" srcOrd="0" destOrd="0" presId="urn:microsoft.com/office/officeart/2005/8/layout/lProcess2"/>
    <dgm:cxn modelId="{AF899703-1F88-41C9-A37D-571B311191B6}" type="presParOf" srcId="{B28CD043-33D8-4CB7-B981-6E92A0862A48}" destId="{4400EBFC-77AB-49DB-8D73-5947B451D21B}" srcOrd="1" destOrd="0" presId="urn:microsoft.com/office/officeart/2005/8/layout/lProcess2"/>
    <dgm:cxn modelId="{096CC29B-F418-4437-BD66-695F001CAF34}" type="presParOf" srcId="{B28CD043-33D8-4CB7-B981-6E92A0862A48}" destId="{AC8DC25E-1C3F-4D04-8AA6-5F7E8BD7F3E2}" srcOrd="2" destOrd="0" presId="urn:microsoft.com/office/officeart/2005/8/layout/lProcess2"/>
    <dgm:cxn modelId="{915EFAFB-B7C3-431B-9386-C802EEFFFFC4}" type="presParOf" srcId="{AC8DC25E-1C3F-4D04-8AA6-5F7E8BD7F3E2}" destId="{5CFC05D2-F058-4650-B388-0067567E5BBF}" srcOrd="0" destOrd="0" presId="urn:microsoft.com/office/officeart/2005/8/layout/lProcess2"/>
  </dgm:cxnLst>
  <dgm:bg/>
  <dgm:whole>
    <a:ln>
      <a:solidFill>
        <a:schemeClr val="tx1"/>
      </a:solidFill>
    </a:ln>
  </dgm:whole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A5E218-C1B4-4F77-BEFC-C9D484433336}">
      <dsp:nvSpPr>
        <dsp:cNvPr id="0" name=""/>
        <dsp:cNvSpPr/>
      </dsp:nvSpPr>
      <dsp:spPr>
        <a:xfrm>
          <a:off x="3292643" y="71701"/>
          <a:ext cx="4932937" cy="2008561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75000"/>
            <a:alpha val="2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228600" lvl="1" indent="-2286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Book Antiqua" pitchFamily="18" charset="0"/>
            </a:rPr>
            <a:t>ICICI Prudential Pension Fund</a:t>
          </a:r>
          <a:endParaRPr lang="en-US" sz="1500" kern="1200" dirty="0"/>
        </a:p>
        <a:p>
          <a:pPr marL="228600" lvl="1" indent="-2286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Book Antiqua" pitchFamily="18" charset="0"/>
            </a:rPr>
            <a:t>IDFC Pension Fund</a:t>
          </a:r>
        </a:p>
        <a:p>
          <a:pPr marL="228600" lvl="1" indent="-2286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err="1" smtClean="0">
              <a:latin typeface="Book Antiqua" pitchFamily="18" charset="0"/>
            </a:rPr>
            <a:t>Kotak</a:t>
          </a:r>
          <a:r>
            <a:rPr lang="en-US" sz="1500" b="1" kern="1200" dirty="0" smtClean="0">
              <a:latin typeface="Book Antiqua" pitchFamily="18" charset="0"/>
            </a:rPr>
            <a:t> Mahindra Pension Fund</a:t>
          </a:r>
        </a:p>
        <a:p>
          <a:pPr marL="228600" lvl="1" indent="-2286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Book Antiqua" pitchFamily="18" charset="0"/>
            </a:rPr>
            <a:t>Reliance Capital Pension Fund</a:t>
          </a:r>
        </a:p>
        <a:p>
          <a:pPr marL="228600" lvl="1" indent="-2286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Book Antiqua" pitchFamily="18" charset="0"/>
            </a:rPr>
            <a:t>SBI Pension Fund</a:t>
          </a:r>
        </a:p>
        <a:p>
          <a:pPr marL="228600" lvl="1" indent="-2286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latin typeface="Book Antiqua" pitchFamily="18" charset="0"/>
            </a:rPr>
            <a:t>UTI Retirement Solutions Pension Fund</a:t>
          </a:r>
        </a:p>
      </dsp:txBody>
      <dsp:txXfrm>
        <a:off x="3292643" y="71701"/>
        <a:ext cx="4932937" cy="2008561"/>
      </dsp:txXfrm>
    </dsp:sp>
    <dsp:sp modelId="{1D1B601C-9D56-4A2A-BC88-E8DE2EBDFC3E}">
      <dsp:nvSpPr>
        <dsp:cNvPr id="0" name=""/>
        <dsp:cNvSpPr/>
      </dsp:nvSpPr>
      <dsp:spPr>
        <a:xfrm>
          <a:off x="4018" y="250494"/>
          <a:ext cx="3288625" cy="1669743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Book Antiqua" pitchFamily="18" charset="0"/>
            </a:rPr>
            <a:t>Choice of Six Pension Funds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018" y="250494"/>
        <a:ext cx="3288625" cy="1669743"/>
      </dsp:txXfrm>
    </dsp:sp>
    <dsp:sp modelId="{F929079C-7354-4CAE-B591-1B633BE940ED}">
      <dsp:nvSpPr>
        <dsp:cNvPr id="0" name=""/>
        <dsp:cNvSpPr/>
      </dsp:nvSpPr>
      <dsp:spPr>
        <a:xfrm>
          <a:off x="3291839" y="3372459"/>
          <a:ext cx="4937760" cy="12681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75000"/>
            <a:alpha val="2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228600" lvl="1" indent="-228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Book Antiqua" pitchFamily="18" charset="0"/>
            </a:rPr>
            <a:t> Asset Class E: Equity</a:t>
          </a:r>
        </a:p>
        <a:p>
          <a:pPr marL="228600" lvl="1" indent="-228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Book Antiqua" pitchFamily="18" charset="0"/>
            </a:rPr>
            <a:t> Asset Class C: Fixed Income</a:t>
          </a:r>
        </a:p>
        <a:p>
          <a:pPr marL="228600" lvl="1" indent="-228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Book Antiqua" pitchFamily="18" charset="0"/>
            </a:rPr>
            <a:t> Asset Class G: Government Securities</a:t>
          </a:r>
        </a:p>
      </dsp:txBody>
      <dsp:txXfrm>
        <a:off x="3291839" y="3372459"/>
        <a:ext cx="4937760" cy="1268127"/>
      </dsp:txXfrm>
    </dsp:sp>
    <dsp:sp modelId="{6D711BBD-F157-4F32-ADFF-42B3FE7608FB}">
      <dsp:nvSpPr>
        <dsp:cNvPr id="0" name=""/>
        <dsp:cNvSpPr/>
      </dsp:nvSpPr>
      <dsp:spPr>
        <a:xfrm>
          <a:off x="0" y="3372459"/>
          <a:ext cx="3291840" cy="1268127"/>
        </a:xfrm>
        <a:prstGeom prst="roundRect">
          <a:avLst/>
        </a:prstGeom>
        <a:solidFill>
          <a:schemeClr val="accent1">
            <a:lumMod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Book Antiqua" pitchFamily="18" charset="0"/>
            </a:rPr>
            <a:t>Choice of Three Schemes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3372459"/>
        <a:ext cx="3291840" cy="1268127"/>
      </dsp:txXfrm>
    </dsp:sp>
    <dsp:sp modelId="{584C0EF8-6E98-4BF6-A2E3-3CA1AED6A6C4}">
      <dsp:nvSpPr>
        <dsp:cNvPr id="0" name=""/>
        <dsp:cNvSpPr/>
      </dsp:nvSpPr>
      <dsp:spPr>
        <a:xfrm>
          <a:off x="3291839" y="2000256"/>
          <a:ext cx="4937760" cy="126812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75000"/>
            <a:alpha val="2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228600" lvl="1" indent="-228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Book Antiqua" pitchFamily="18" charset="0"/>
            </a:rPr>
            <a:t>Active Choice (Active Fund Management by Subscriber)</a:t>
          </a:r>
          <a:endParaRPr lang="en-US" sz="1600" kern="1200" dirty="0"/>
        </a:p>
        <a:p>
          <a:pPr marL="228600" lvl="1" indent="-22860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latin typeface="Book Antiqua" pitchFamily="18" charset="0"/>
            </a:rPr>
            <a:t>Auto Choice (Default scheme with a life cycle fund option)</a:t>
          </a:r>
          <a:endParaRPr lang="en-US" sz="1600" kern="1200" dirty="0"/>
        </a:p>
      </dsp:txBody>
      <dsp:txXfrm>
        <a:off x="3291839" y="2000256"/>
        <a:ext cx="4937760" cy="1268127"/>
      </dsp:txXfrm>
    </dsp:sp>
    <dsp:sp modelId="{939BD691-988A-43B1-93B3-106762408622}">
      <dsp:nvSpPr>
        <dsp:cNvPr id="0" name=""/>
        <dsp:cNvSpPr/>
      </dsp:nvSpPr>
      <dsp:spPr>
        <a:xfrm>
          <a:off x="0" y="2000256"/>
          <a:ext cx="3291840" cy="126812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  <a:latin typeface="Book Antiqua" pitchFamily="18" charset="0"/>
            </a:rPr>
            <a:t>Choice of Approach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0" y="2000256"/>
        <a:ext cx="3291840" cy="12681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6B42C-66A6-4AEB-B231-437B37FDAE8A}">
      <dsp:nvSpPr>
        <dsp:cNvPr id="0" name=""/>
        <dsp:cNvSpPr/>
      </dsp:nvSpPr>
      <dsp:spPr>
        <a:xfrm rot="5400000">
          <a:off x="-193635" y="144301"/>
          <a:ext cx="1482862" cy="120058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Book Antiqua" pitchFamily="18" charset="0"/>
            </a:rPr>
            <a:t>Procedure</a:t>
          </a:r>
          <a:endParaRPr lang="en-US" sz="1600" b="1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193635" y="144301"/>
        <a:ext cx="1482862" cy="1200586"/>
      </dsp:txXfrm>
    </dsp:sp>
    <dsp:sp modelId="{1041C278-91A2-4EB5-9050-D0B361370828}">
      <dsp:nvSpPr>
        <dsp:cNvPr id="0" name=""/>
        <dsp:cNvSpPr/>
      </dsp:nvSpPr>
      <dsp:spPr>
        <a:xfrm rot="5400000">
          <a:off x="3799665" y="-2729704"/>
          <a:ext cx="963860" cy="6429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Subscriber to submit withdrawal form to POPs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Annuitize min. 40% of pension wealth and withdraw 60% as lump sum or in phased manner</a:t>
          </a:r>
          <a:endParaRPr lang="en-US" sz="1400" kern="1200" dirty="0">
            <a:latin typeface="Book Antiqua" pitchFamily="18" charset="0"/>
          </a:endParaRPr>
        </a:p>
      </dsp:txBody>
      <dsp:txXfrm rot="5400000">
        <a:off x="3799665" y="-2729704"/>
        <a:ext cx="963860" cy="6429595"/>
      </dsp:txXfrm>
    </dsp:sp>
    <dsp:sp modelId="{238F47FA-3200-4E92-BFEF-4BF709A67730}">
      <dsp:nvSpPr>
        <dsp:cNvPr id="0" name=""/>
        <dsp:cNvSpPr/>
      </dsp:nvSpPr>
      <dsp:spPr>
        <a:xfrm rot="5400000">
          <a:off x="-169932" y="1377768"/>
          <a:ext cx="1482862" cy="1247992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Book Antiqua" pitchFamily="18" charset="0"/>
            </a:rPr>
            <a:t>Documents required</a:t>
          </a:r>
          <a:endParaRPr lang="en-US" sz="1600" b="1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169932" y="1377768"/>
        <a:ext cx="1482862" cy="1247992"/>
      </dsp:txXfrm>
    </dsp:sp>
    <dsp:sp modelId="{07FF3BE1-566F-48CB-971A-5333F4C4E139}">
      <dsp:nvSpPr>
        <dsp:cNvPr id="0" name=""/>
        <dsp:cNvSpPr/>
      </dsp:nvSpPr>
      <dsp:spPr>
        <a:xfrm rot="5400000">
          <a:off x="3823115" y="-1442045"/>
          <a:ext cx="964367" cy="6429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 PRAN card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Copy of PRAN card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Withdrawal form</a:t>
          </a:r>
          <a:endParaRPr lang="en-US" sz="1400" kern="1200" dirty="0">
            <a:latin typeface="Book Antiqua" pitchFamily="18" charset="0"/>
          </a:endParaRPr>
        </a:p>
      </dsp:txBody>
      <dsp:txXfrm rot="5400000">
        <a:off x="3823115" y="-1442045"/>
        <a:ext cx="964367" cy="6429595"/>
      </dsp:txXfrm>
    </dsp:sp>
    <dsp:sp modelId="{5994DFBA-314D-419E-B36D-10C8841AEC50}">
      <dsp:nvSpPr>
        <dsp:cNvPr id="0" name=""/>
        <dsp:cNvSpPr/>
      </dsp:nvSpPr>
      <dsp:spPr>
        <a:xfrm rot="5400000">
          <a:off x="-193635" y="2719111"/>
          <a:ext cx="1482862" cy="1200586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  <a:latin typeface="Book Antiqua" pitchFamily="18" charset="0"/>
            </a:rPr>
            <a:t>Timelines</a:t>
          </a:r>
          <a:endParaRPr lang="en-US" sz="1600" b="1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193635" y="2719111"/>
        <a:ext cx="1482862" cy="1200586"/>
      </dsp:txXfrm>
    </dsp:sp>
    <dsp:sp modelId="{0987739F-3AD2-4D30-9344-51609DFE72FF}">
      <dsp:nvSpPr>
        <dsp:cNvPr id="0" name=""/>
        <dsp:cNvSpPr/>
      </dsp:nvSpPr>
      <dsp:spPr>
        <a:xfrm rot="5400000">
          <a:off x="3799665" y="-154893"/>
          <a:ext cx="963860" cy="6429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Subscriber receives settlement amount of lump sum 60%  on T*+ 3 days directly into bank account or through cheque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Remaining min. 40% or above goes to ASP online on T*+3 days</a:t>
          </a:r>
          <a:endParaRPr lang="en-US" sz="1400" kern="1200" dirty="0">
            <a:latin typeface="Book Antiqua" pitchFamily="18" charset="0"/>
          </a:endParaRPr>
        </a:p>
      </dsp:txBody>
      <dsp:txXfrm rot="5400000">
        <a:off x="3799665" y="-154893"/>
        <a:ext cx="963860" cy="64295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6B42C-66A6-4AEB-B231-437B37FDAE8A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 Antiqua" pitchFamily="18" charset="0"/>
            </a:rPr>
            <a:t>Procedure</a:t>
          </a:r>
          <a:endParaRPr lang="en-US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222429" y="225592"/>
        <a:ext cx="1482862" cy="1038004"/>
      </dsp:txXfrm>
    </dsp:sp>
    <dsp:sp modelId="{1041C278-91A2-4EB5-9050-D0B361370828}">
      <dsp:nvSpPr>
        <dsp:cNvPr id="0" name=""/>
        <dsp:cNvSpPr/>
      </dsp:nvSpPr>
      <dsp:spPr>
        <a:xfrm rot="5400000">
          <a:off x="3580371" y="-2539204"/>
          <a:ext cx="963860" cy="6048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Subscriber to submit withdrawal form to POP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Annuitize min. 80% of pension wealth and withdraw 20% as lump sum or in phased manner</a:t>
          </a:r>
          <a:endParaRPr lang="en-US" sz="1400" kern="1200" dirty="0">
            <a:latin typeface="Book Antiqua" pitchFamily="18" charset="0"/>
          </a:endParaRPr>
        </a:p>
      </dsp:txBody>
      <dsp:txXfrm rot="5400000">
        <a:off x="3580371" y="-2539204"/>
        <a:ext cx="963860" cy="6048595"/>
      </dsp:txXfrm>
    </dsp:sp>
    <dsp:sp modelId="{238F47FA-3200-4E92-BFEF-4BF709A67730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  <a:latin typeface="Book Antiqua" pitchFamily="18" charset="0"/>
            </a:rPr>
            <a:t>Documents</a:t>
          </a:r>
          <a:r>
            <a:rPr lang="en-US" sz="1400" kern="1200" dirty="0" smtClean="0">
              <a:latin typeface="Book Antiqua" pitchFamily="18" charset="0"/>
            </a:rPr>
            <a:t> </a:t>
          </a:r>
          <a:r>
            <a:rPr lang="en-US" sz="1600" kern="1200" dirty="0" smtClean="0">
              <a:solidFill>
                <a:schemeClr val="tx1"/>
              </a:solidFill>
              <a:latin typeface="Book Antiqua" pitchFamily="18" charset="0"/>
            </a:rPr>
            <a:t>required</a:t>
          </a:r>
          <a:endParaRPr lang="en-US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222429" y="1512997"/>
        <a:ext cx="1482862" cy="1038004"/>
      </dsp:txXfrm>
    </dsp:sp>
    <dsp:sp modelId="{07FF3BE1-566F-48CB-971A-5333F4C4E139}">
      <dsp:nvSpPr>
        <dsp:cNvPr id="0" name=""/>
        <dsp:cNvSpPr/>
      </dsp:nvSpPr>
      <dsp:spPr>
        <a:xfrm rot="5400000">
          <a:off x="3580371" y="-1251798"/>
          <a:ext cx="963860" cy="6048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 PRAN card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Copy of PRAN card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Withdrawal form</a:t>
          </a:r>
          <a:endParaRPr lang="en-US" sz="1400" kern="1200" dirty="0">
            <a:latin typeface="Book Antiqua" pitchFamily="18" charset="0"/>
          </a:endParaRPr>
        </a:p>
      </dsp:txBody>
      <dsp:txXfrm rot="5400000">
        <a:off x="3580371" y="-1251798"/>
        <a:ext cx="963860" cy="6048595"/>
      </dsp:txXfrm>
    </dsp:sp>
    <dsp:sp modelId="{5994DFBA-314D-419E-B36D-10C8841AEC50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 Antiqua" pitchFamily="18" charset="0"/>
            </a:rPr>
            <a:t>Timelines</a:t>
          </a:r>
          <a:endParaRPr lang="en-US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222429" y="2800403"/>
        <a:ext cx="1482862" cy="1038004"/>
      </dsp:txXfrm>
    </dsp:sp>
    <dsp:sp modelId="{0987739F-3AD2-4D30-9344-51609DFE72FF}">
      <dsp:nvSpPr>
        <dsp:cNvPr id="0" name=""/>
        <dsp:cNvSpPr/>
      </dsp:nvSpPr>
      <dsp:spPr>
        <a:xfrm rot="5400000">
          <a:off x="3580371" y="35606"/>
          <a:ext cx="963860" cy="60485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Subscriber receives settlement amount of lump sum 20%  on T*+ 3 days directly into bank account or through cheque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Book Antiqua" pitchFamily="18" charset="0"/>
            </a:rPr>
            <a:t>Remaining min. 80% or above goes to ASP online on T*+3 days</a:t>
          </a:r>
          <a:endParaRPr lang="en-US" sz="1400" kern="1200" dirty="0">
            <a:latin typeface="Book Antiqu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latin typeface="Book Antiqua" pitchFamily="18" charset="0"/>
          </a:endParaRPr>
        </a:p>
      </dsp:txBody>
      <dsp:txXfrm rot="5400000">
        <a:off x="3580371" y="35606"/>
        <a:ext cx="963860" cy="60485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6B42C-66A6-4AEB-B231-437B37FDAE8A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Book Antiqua" pitchFamily="18" charset="0"/>
            </a:rPr>
            <a:t>Procedure</a:t>
          </a:r>
          <a:endParaRPr lang="en-US" sz="1200" kern="1200" dirty="0">
            <a:latin typeface="Book Antiqua" pitchFamily="18" charset="0"/>
          </a:endParaRPr>
        </a:p>
      </dsp:txBody>
      <dsp:txXfrm rot="5400000">
        <a:off x="-222646" y="223826"/>
        <a:ext cx="1484312" cy="1039018"/>
      </dsp:txXfrm>
    </dsp:sp>
    <dsp:sp modelId="{1041C278-91A2-4EB5-9050-D0B361370828}">
      <dsp:nvSpPr>
        <dsp:cNvPr id="0" name=""/>
        <dsp:cNvSpPr/>
      </dsp:nvSpPr>
      <dsp:spPr>
        <a:xfrm rot="5400000">
          <a:off x="3618507" y="-2578309"/>
          <a:ext cx="964803" cy="6123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Book Antiqua" pitchFamily="18" charset="0"/>
            </a:rPr>
            <a:t>Nominee submits withdrawal form to POP</a:t>
          </a:r>
          <a:endParaRPr lang="en-US" sz="1200" kern="1200" dirty="0">
            <a:latin typeface="Book Antiqua" pitchFamily="18" charset="0"/>
          </a:endParaRPr>
        </a:p>
      </dsp:txBody>
      <dsp:txXfrm rot="5400000">
        <a:off x="3618507" y="-2578309"/>
        <a:ext cx="964803" cy="6123781"/>
      </dsp:txXfrm>
    </dsp:sp>
    <dsp:sp modelId="{238F47FA-3200-4E92-BFEF-4BF709A67730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Book Antiqua" pitchFamily="18" charset="0"/>
            </a:rPr>
            <a:t>Documents required</a:t>
          </a:r>
          <a:endParaRPr lang="en-US" sz="1200" kern="1200" dirty="0">
            <a:latin typeface="Book Antiqua" pitchFamily="18" charset="0"/>
          </a:endParaRPr>
        </a:p>
      </dsp:txBody>
      <dsp:txXfrm rot="5400000">
        <a:off x="-222646" y="1512490"/>
        <a:ext cx="1484312" cy="1039018"/>
      </dsp:txXfrm>
    </dsp:sp>
    <dsp:sp modelId="{07FF3BE1-566F-48CB-971A-5333F4C4E139}">
      <dsp:nvSpPr>
        <dsp:cNvPr id="0" name=""/>
        <dsp:cNvSpPr/>
      </dsp:nvSpPr>
      <dsp:spPr>
        <a:xfrm rot="5400000">
          <a:off x="3618507" y="-1289645"/>
          <a:ext cx="964803" cy="6123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Book Antiqua" pitchFamily="18" charset="0"/>
            </a:rPr>
            <a:t>Death certificate of the deceased</a:t>
          </a:r>
          <a:endParaRPr lang="en-US" sz="1200" kern="1200" dirty="0">
            <a:latin typeface="Book Antiqua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Book Antiqua" pitchFamily="18" charset="0"/>
            </a:rPr>
            <a:t>Identification proof of the nominee</a:t>
          </a:r>
          <a:endParaRPr lang="en-US" sz="1200" kern="1200" dirty="0">
            <a:latin typeface="Book Antiqua" pitchFamily="18" charset="0"/>
          </a:endParaRPr>
        </a:p>
      </dsp:txBody>
      <dsp:txXfrm rot="5400000">
        <a:off x="3618507" y="-1289645"/>
        <a:ext cx="964803" cy="6123781"/>
      </dsp:txXfrm>
    </dsp:sp>
    <dsp:sp modelId="{5994DFBA-314D-419E-B36D-10C8841AEC50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Book Antiqua" pitchFamily="18" charset="0"/>
            </a:rPr>
            <a:t>Timelines</a:t>
          </a:r>
          <a:endParaRPr lang="en-US" sz="1200" kern="1200" dirty="0">
            <a:latin typeface="Book Antiqua" pitchFamily="18" charset="0"/>
          </a:endParaRPr>
        </a:p>
      </dsp:txBody>
      <dsp:txXfrm rot="5400000">
        <a:off x="-222646" y="2801154"/>
        <a:ext cx="1484312" cy="1039018"/>
      </dsp:txXfrm>
    </dsp:sp>
    <dsp:sp modelId="{0987739F-3AD2-4D30-9344-51609DFE72FF}">
      <dsp:nvSpPr>
        <dsp:cNvPr id="0" name=""/>
        <dsp:cNvSpPr/>
      </dsp:nvSpPr>
      <dsp:spPr>
        <a:xfrm rot="5400000">
          <a:off x="3618507" y="-981"/>
          <a:ext cx="964803" cy="61237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>
              <a:latin typeface="Book Antiqua" pitchFamily="18" charset="0"/>
            </a:rPr>
            <a:t>Nominee receives lump sum settlement amount in T*+ 3 days directly into bank account or through cheque</a:t>
          </a:r>
          <a:endParaRPr lang="en-US" sz="1200" kern="1200" dirty="0">
            <a:latin typeface="Book Antiqua" pitchFamily="18" charset="0"/>
          </a:endParaRPr>
        </a:p>
      </dsp:txBody>
      <dsp:txXfrm rot="5400000">
        <a:off x="3618507" y="-981"/>
        <a:ext cx="964803" cy="61237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A6B42C-66A6-4AEB-B231-437B37FDAE8A}">
      <dsp:nvSpPr>
        <dsp:cNvPr id="0" name=""/>
        <dsp:cNvSpPr/>
      </dsp:nvSpPr>
      <dsp:spPr>
        <a:xfrm rot="5400000">
          <a:off x="-222429" y="225592"/>
          <a:ext cx="1482862" cy="103800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 Antiqua" pitchFamily="18" charset="0"/>
            </a:rPr>
            <a:t>Procedure</a:t>
          </a:r>
          <a:endParaRPr lang="en-US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222429" y="225592"/>
        <a:ext cx="1482862" cy="1038004"/>
      </dsp:txXfrm>
    </dsp:sp>
    <dsp:sp modelId="{1041C278-91A2-4EB5-9050-D0B361370828}">
      <dsp:nvSpPr>
        <dsp:cNvPr id="0" name=""/>
        <dsp:cNvSpPr/>
      </dsp:nvSpPr>
      <dsp:spPr>
        <a:xfrm rot="5400000">
          <a:off x="3618471" y="-2577304"/>
          <a:ext cx="963860" cy="6124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Book Antiqua" pitchFamily="18" charset="0"/>
            </a:rPr>
            <a:t>Legal heir to the deceased submits withdrawal form to POPs</a:t>
          </a:r>
          <a:endParaRPr lang="en-US" sz="1600" kern="1200" dirty="0">
            <a:latin typeface="Book Antiqua" pitchFamily="18" charset="0"/>
          </a:endParaRPr>
        </a:p>
      </dsp:txBody>
      <dsp:txXfrm rot="5400000">
        <a:off x="3618471" y="-2577304"/>
        <a:ext cx="963860" cy="6124795"/>
      </dsp:txXfrm>
    </dsp:sp>
    <dsp:sp modelId="{238F47FA-3200-4E92-BFEF-4BF709A67730}">
      <dsp:nvSpPr>
        <dsp:cNvPr id="0" name=""/>
        <dsp:cNvSpPr/>
      </dsp:nvSpPr>
      <dsp:spPr>
        <a:xfrm rot="5400000">
          <a:off x="-222429" y="1512997"/>
          <a:ext cx="1482862" cy="103800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 Antiqua" pitchFamily="18" charset="0"/>
            </a:rPr>
            <a:t>Documents required</a:t>
          </a:r>
          <a:endParaRPr lang="en-US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222429" y="1512997"/>
        <a:ext cx="1482862" cy="1038004"/>
      </dsp:txXfrm>
    </dsp:sp>
    <dsp:sp modelId="{07FF3BE1-566F-48CB-971A-5333F4C4E139}">
      <dsp:nvSpPr>
        <dsp:cNvPr id="0" name=""/>
        <dsp:cNvSpPr/>
      </dsp:nvSpPr>
      <dsp:spPr>
        <a:xfrm rot="5400000">
          <a:off x="3618218" y="-1289645"/>
          <a:ext cx="964367" cy="6124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Book Antiqua" pitchFamily="18" charset="0"/>
            </a:rPr>
            <a:t>Death certificate</a:t>
          </a:r>
          <a:endParaRPr lang="en-US" sz="1600" kern="1200" dirty="0"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Book Antiqua" pitchFamily="18" charset="0"/>
            </a:rPr>
            <a:t>Legal heir certificate as applicable by Court of Law</a:t>
          </a:r>
          <a:endParaRPr lang="en-US" sz="1600" kern="1200" dirty="0">
            <a:latin typeface="Book Antiqua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Book Antiqua" pitchFamily="18" charset="0"/>
            </a:rPr>
            <a:t>Identification proof of the legal heir</a:t>
          </a:r>
          <a:endParaRPr lang="en-US" sz="1600" kern="1200" dirty="0">
            <a:latin typeface="Book Antiqua" pitchFamily="18" charset="0"/>
          </a:endParaRPr>
        </a:p>
      </dsp:txBody>
      <dsp:txXfrm rot="5400000">
        <a:off x="3618218" y="-1289645"/>
        <a:ext cx="964367" cy="6124795"/>
      </dsp:txXfrm>
    </dsp:sp>
    <dsp:sp modelId="{5994DFBA-314D-419E-B36D-10C8841AEC50}">
      <dsp:nvSpPr>
        <dsp:cNvPr id="0" name=""/>
        <dsp:cNvSpPr/>
      </dsp:nvSpPr>
      <dsp:spPr>
        <a:xfrm rot="5400000">
          <a:off x="-222429" y="2800403"/>
          <a:ext cx="1482862" cy="1038004"/>
        </a:xfrm>
        <a:prstGeom prst="chevron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ook Antiqua" pitchFamily="18" charset="0"/>
            </a:rPr>
            <a:t>Timelines</a:t>
          </a:r>
          <a:endParaRPr lang="en-US" sz="1600" kern="1200" dirty="0">
            <a:solidFill>
              <a:schemeClr val="tx1"/>
            </a:solidFill>
            <a:latin typeface="Book Antiqua" pitchFamily="18" charset="0"/>
          </a:endParaRPr>
        </a:p>
      </dsp:txBody>
      <dsp:txXfrm rot="5400000">
        <a:off x="-222429" y="2800403"/>
        <a:ext cx="1482862" cy="1038004"/>
      </dsp:txXfrm>
    </dsp:sp>
    <dsp:sp modelId="{0987739F-3AD2-4D30-9344-51609DFE72FF}">
      <dsp:nvSpPr>
        <dsp:cNvPr id="0" name=""/>
        <dsp:cNvSpPr/>
      </dsp:nvSpPr>
      <dsp:spPr>
        <a:xfrm rot="5400000">
          <a:off x="3618471" y="-2493"/>
          <a:ext cx="963860" cy="61247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>
              <a:latin typeface="Book Antiqua" pitchFamily="18" charset="0"/>
            </a:rPr>
            <a:t>Legal heir receives lump sum settlement amount in T*+ 3 days directly into bank account or through cheque</a:t>
          </a:r>
          <a:endParaRPr lang="en-US" sz="1600" kern="1200" dirty="0">
            <a:latin typeface="Book Antiqua" pitchFamily="18" charset="0"/>
          </a:endParaRPr>
        </a:p>
      </dsp:txBody>
      <dsp:txXfrm rot="5400000">
        <a:off x="3618471" y="-2493"/>
        <a:ext cx="963860" cy="61247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3DD33B-C513-4D47-A3B9-E19CF76AC62A}">
      <dsp:nvSpPr>
        <dsp:cNvPr id="0" name=""/>
        <dsp:cNvSpPr/>
      </dsp:nvSpPr>
      <dsp:spPr>
        <a:xfrm rot="5400000">
          <a:off x="3689330" y="-1380754"/>
          <a:ext cx="911899" cy="3901440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sng" kern="1200" dirty="0" smtClean="0">
              <a:solidFill>
                <a:schemeClr val="accent2"/>
              </a:solidFill>
              <a:latin typeface="Book Antiqua" pitchFamily="18" charset="0"/>
              <a:cs typeface="Arial" pitchFamily="34" charset="0"/>
            </a:rPr>
            <a:t>www.pfrda.org.in </a:t>
          </a:r>
          <a:endParaRPr lang="en-US" sz="2000" u="sng" kern="1200" dirty="0">
            <a:solidFill>
              <a:schemeClr val="accent2"/>
            </a:solidFill>
          </a:endParaRPr>
        </a:p>
      </dsp:txBody>
      <dsp:txXfrm rot="5400000">
        <a:off x="3689330" y="-1380754"/>
        <a:ext cx="911899" cy="3901440"/>
      </dsp:txXfrm>
    </dsp:sp>
    <dsp:sp modelId="{85C829F2-F721-4DF2-B792-78DB5A7FC577}">
      <dsp:nvSpPr>
        <dsp:cNvPr id="0" name=""/>
        <dsp:cNvSpPr/>
      </dsp:nvSpPr>
      <dsp:spPr>
        <a:xfrm>
          <a:off x="0" y="28"/>
          <a:ext cx="2194560" cy="113987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rPr>
            <a:t>PFRDA website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28"/>
        <a:ext cx="2194560" cy="1139874"/>
      </dsp:txXfrm>
    </dsp:sp>
    <dsp:sp modelId="{D6241695-DECC-418F-A75D-2028E2A35B56}">
      <dsp:nvSpPr>
        <dsp:cNvPr id="0" name=""/>
        <dsp:cNvSpPr/>
      </dsp:nvSpPr>
      <dsp:spPr>
        <a:xfrm rot="5400000">
          <a:off x="3689330" y="-183885"/>
          <a:ext cx="911899" cy="3901440"/>
        </a:xfrm>
        <a:prstGeom prst="round2SameRect">
          <a:avLst/>
        </a:prstGeom>
        <a:solidFill>
          <a:schemeClr val="accent5"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u="sng" kern="1200" dirty="0" smtClean="0">
              <a:solidFill>
                <a:schemeClr val="accent2"/>
              </a:solidFill>
              <a:latin typeface="Book Antiqua" pitchFamily="18" charset="0"/>
              <a:cs typeface="Arial" pitchFamily="34" charset="0"/>
            </a:rPr>
            <a:t>www.npscra.nsdl.co.in</a:t>
          </a:r>
          <a:r>
            <a:rPr lang="en-US" sz="2000" b="0" kern="1200" dirty="0" smtClean="0">
              <a:latin typeface="Book Antiqua" pitchFamily="18" charset="0"/>
              <a:cs typeface="Arial" pitchFamily="34" charset="0"/>
            </a:rPr>
            <a:t> </a:t>
          </a:r>
          <a:endParaRPr lang="en-US" sz="2000" kern="1200" dirty="0"/>
        </a:p>
      </dsp:txBody>
      <dsp:txXfrm rot="5400000">
        <a:off x="3689330" y="-183885"/>
        <a:ext cx="911899" cy="3901440"/>
      </dsp:txXfrm>
    </dsp:sp>
    <dsp:sp modelId="{5855A8D7-F0D5-42F1-BAF4-695F9CC2ABC4}">
      <dsp:nvSpPr>
        <dsp:cNvPr id="0" name=""/>
        <dsp:cNvSpPr/>
      </dsp:nvSpPr>
      <dsp:spPr>
        <a:xfrm>
          <a:off x="0" y="1196896"/>
          <a:ext cx="2194560" cy="1139874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tx1"/>
              </a:solidFill>
              <a:latin typeface="Book Antiqua" pitchFamily="18" charset="0"/>
              <a:cs typeface="Arial" pitchFamily="34" charset="0"/>
            </a:rPr>
            <a:t>CRA website 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1196896"/>
        <a:ext cx="2194560" cy="113987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4826C0-39B8-4878-B1C8-4704276A8DB9}">
      <dsp:nvSpPr>
        <dsp:cNvPr id="0" name=""/>
        <dsp:cNvSpPr/>
      </dsp:nvSpPr>
      <dsp:spPr>
        <a:xfrm>
          <a:off x="883" y="0"/>
          <a:ext cx="2297534" cy="236219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ook Antiqua" pitchFamily="18" charset="0"/>
              <a:cs typeface="Arial" pitchFamily="34" charset="0"/>
            </a:rPr>
            <a:t>Composite Application Form (CAF) (For Tier I &amp; II both) - UOS-S1 </a:t>
          </a:r>
          <a:endParaRPr lang="en-US" sz="1600" b="1" kern="1200" dirty="0"/>
        </a:p>
      </dsp:txBody>
      <dsp:txXfrm>
        <a:off x="883" y="0"/>
        <a:ext cx="2297534" cy="708660"/>
      </dsp:txXfrm>
    </dsp:sp>
    <dsp:sp modelId="{66CD38C4-062C-4976-802D-69DB0A22E680}">
      <dsp:nvSpPr>
        <dsp:cNvPr id="0" name=""/>
        <dsp:cNvSpPr/>
      </dsp:nvSpPr>
      <dsp:spPr>
        <a:xfrm>
          <a:off x="2470732" y="0"/>
          <a:ext cx="2297534" cy="236219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ook Antiqua" pitchFamily="18" charset="0"/>
              <a:cs typeface="Arial" pitchFamily="34" charset="0"/>
            </a:rPr>
            <a:t>Tier II application for IRA Compliant Subscribers – UOS-S10</a:t>
          </a:r>
          <a:endParaRPr lang="en-US" sz="1600" b="1" kern="1200" dirty="0"/>
        </a:p>
      </dsp:txBody>
      <dsp:txXfrm>
        <a:off x="2470732" y="0"/>
        <a:ext cx="2297534" cy="708660"/>
      </dsp:txXfrm>
    </dsp:sp>
    <dsp:sp modelId="{CBC8ACF4-20DA-4889-85FB-C5E07EED9E38}">
      <dsp:nvSpPr>
        <dsp:cNvPr id="0" name=""/>
        <dsp:cNvSpPr/>
      </dsp:nvSpPr>
      <dsp:spPr>
        <a:xfrm>
          <a:off x="4940582" y="0"/>
          <a:ext cx="2297534" cy="2362199"/>
        </a:xfrm>
        <a:prstGeom prst="roundRect">
          <a:avLst>
            <a:gd name="adj" fmla="val 10000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latin typeface="Book Antiqua" pitchFamily="18" charset="0"/>
              <a:cs typeface="Arial" pitchFamily="34" charset="0"/>
            </a:rPr>
            <a:t>Tier II application for Non-IRA Compliant Subscribers – UOS-S11 </a:t>
          </a:r>
          <a:endParaRPr lang="en-US" sz="1600" b="1" kern="1200" dirty="0"/>
        </a:p>
      </dsp:txBody>
      <dsp:txXfrm>
        <a:off x="4940582" y="0"/>
        <a:ext cx="2297534" cy="7086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E9566D6E-2603-4155-9B9F-771FF8DF22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5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fld id="{ABA28AE9-0884-4D12-A807-FB5994ADFB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A9C84-7949-47BC-B9C8-DB0A8849D990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50CBDD-DBFD-4CF6-B30C-4C1FAD6114E8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Need to check good 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AA095-BD7A-4E59-98A3-8ED1D98AEFAE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32" descr="BG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85"/>
          <p:cNvSpPr>
            <a:spLocks noChangeArrowheads="1"/>
          </p:cNvSpPr>
          <p:nvPr/>
        </p:nvSpPr>
        <p:spPr bwMode="auto">
          <a:xfrm>
            <a:off x="2286000" y="0"/>
            <a:ext cx="6858000" cy="228600"/>
          </a:xfrm>
          <a:prstGeom prst="roundRect">
            <a:avLst>
              <a:gd name="adj" fmla="val 778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" name="AutoShape 611"/>
          <p:cNvSpPr>
            <a:spLocks noChangeArrowheads="1"/>
          </p:cNvSpPr>
          <p:nvPr userDrawn="1"/>
        </p:nvSpPr>
        <p:spPr bwMode="auto">
          <a:xfrm>
            <a:off x="2133600" y="1447800"/>
            <a:ext cx="7010400" cy="2819400"/>
          </a:xfrm>
          <a:prstGeom prst="roundRect">
            <a:avLst>
              <a:gd name="adj" fmla="val 5125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5" name="AutoShape 612"/>
          <p:cNvSpPr>
            <a:spLocks noChangeArrowheads="1"/>
          </p:cNvSpPr>
          <p:nvPr userDrawn="1"/>
        </p:nvSpPr>
        <p:spPr bwMode="auto">
          <a:xfrm>
            <a:off x="2362200" y="1828800"/>
            <a:ext cx="6781800" cy="2819400"/>
          </a:xfrm>
          <a:prstGeom prst="roundRect">
            <a:avLst>
              <a:gd name="adj" fmla="val 5125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6" name="AutoShape 608"/>
          <p:cNvSpPr>
            <a:spLocks noChangeArrowheads="1"/>
          </p:cNvSpPr>
          <p:nvPr userDrawn="1"/>
        </p:nvSpPr>
        <p:spPr bwMode="auto">
          <a:xfrm>
            <a:off x="2133600" y="5105400"/>
            <a:ext cx="7010400" cy="1295400"/>
          </a:xfrm>
          <a:prstGeom prst="roundRect">
            <a:avLst>
              <a:gd name="adj" fmla="val 13926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7" name="AutoShape 603"/>
          <p:cNvSpPr>
            <a:spLocks noChangeArrowheads="1"/>
          </p:cNvSpPr>
          <p:nvPr userDrawn="1"/>
        </p:nvSpPr>
        <p:spPr bwMode="auto">
          <a:xfrm>
            <a:off x="2133600" y="4419600"/>
            <a:ext cx="7010400" cy="14478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</p:txBody>
      </p:sp>
      <p:sp>
        <p:nvSpPr>
          <p:cNvPr id="8" name="AutoShape 605"/>
          <p:cNvSpPr>
            <a:spLocks noChangeArrowheads="1"/>
          </p:cNvSpPr>
          <p:nvPr userDrawn="1"/>
        </p:nvSpPr>
        <p:spPr bwMode="auto">
          <a:xfrm>
            <a:off x="0" y="4419600"/>
            <a:ext cx="1981200" cy="1981200"/>
          </a:xfrm>
          <a:prstGeom prst="roundRect">
            <a:avLst>
              <a:gd name="adj" fmla="val 9745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ea typeface="+mn-ea"/>
              <a:cs typeface="+mn-cs"/>
            </a:endParaRPr>
          </a:p>
        </p:txBody>
      </p:sp>
      <p:pic>
        <p:nvPicPr>
          <p:cNvPr id="9" name="Picture 563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FDRA_ColourSymbol_Bi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81000"/>
            <a:ext cx="78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A2E79-E7A3-461B-BD17-517787F10B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438"/>
            <a:ext cx="5410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6A44-F1DF-40B7-A33B-F25529172D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8438"/>
            <a:ext cx="5791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E9804-77A3-432C-BE1C-4402A3AED0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6CDC2-5A2A-4640-9021-E680531BFD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8600" y="-190500"/>
            <a:ext cx="9067800" cy="11049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274320" tIns="777240" bIns="0" anchor="b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8600" y="6527800"/>
            <a:ext cx="8915400" cy="533400"/>
          </a:xfrm>
          <a:prstGeom prst="roundRect">
            <a:avLst>
              <a:gd name="adj" fmla="val 13926"/>
            </a:avLst>
          </a:prstGeom>
          <a:solidFill>
            <a:srgbClr val="C0C0C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04800" y="6630988"/>
            <a:ext cx="37147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rgbClr val="FFFFFF"/>
              </a:buClr>
              <a:buFont typeface="Times"/>
              <a:buNone/>
              <a:defRPr/>
            </a:pPr>
            <a:r>
              <a:rPr lang="en-US" sz="900" dirty="0">
                <a:solidFill>
                  <a:srgbClr val="FFFFFF"/>
                </a:solidFill>
                <a:ea typeface="+mn-ea"/>
                <a:cs typeface="Arial" pitchFamily="34" charset="0"/>
              </a:rPr>
              <a:t>Confidential</a:t>
            </a:r>
            <a:r>
              <a:rPr lang="en-US" sz="900" dirty="0">
                <a:solidFill>
                  <a:srgbClr val="FFFFFF"/>
                </a:solidFill>
                <a:ea typeface="+mn-ea"/>
                <a:cs typeface="Lucida Sans Unicode"/>
              </a:rPr>
              <a:t> </a:t>
            </a:r>
            <a:r>
              <a:rPr lang="en-US" sz="900" dirty="0">
                <a:solidFill>
                  <a:srgbClr val="FFFFFF"/>
                </a:solidFill>
                <a:ea typeface="+mn-ea"/>
                <a:cs typeface="Arial" pitchFamily="34" charset="0"/>
              </a:rPr>
              <a:t>© Copyright 2008 Wipro Ltd</a:t>
            </a:r>
          </a:p>
        </p:txBody>
      </p:sp>
      <p:sp>
        <p:nvSpPr>
          <p:cNvPr id="7" name="AutoShape 39"/>
          <p:cNvSpPr>
            <a:spLocks noChangeArrowheads="1"/>
          </p:cNvSpPr>
          <p:nvPr/>
        </p:nvSpPr>
        <p:spPr bwMode="auto">
          <a:xfrm>
            <a:off x="8610600" y="6565900"/>
            <a:ext cx="38100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4000" tIns="10800" rIns="54000" bIns="10800" anchor="ctr"/>
          <a:lstStyle/>
          <a:p>
            <a:pPr>
              <a:defRPr/>
            </a:pPr>
            <a:endParaRPr lang="en-GB" sz="1000" dirty="0">
              <a:solidFill>
                <a:srgbClr val="000000"/>
              </a:solidFill>
              <a:latin typeface="Arial" charset="0"/>
              <a:ea typeface="+mn-ea"/>
              <a:cs typeface="Lucida Sans Unicode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8534400" y="6597650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D6EF97A1-69AE-4AA9-BCC7-745306703E0B}" type="slidenum">
              <a:rPr lang="en-US" sz="1200">
                <a:solidFill>
                  <a:srgbClr val="000000"/>
                </a:solidFill>
                <a:latin typeface="Lucida Sans Unicode" pitchFamily="34" charset="0"/>
                <a:ea typeface="+mn-ea"/>
                <a:cs typeface="Lucida Sans Unicode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Lucida Sans Unicode" pitchFamily="34" charset="0"/>
              <a:ea typeface="+mn-ea"/>
              <a:cs typeface="Lucida Sans Unicode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7924800" y="-266700"/>
            <a:ext cx="1447800" cy="14478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0" y="13335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629400"/>
            <a:ext cx="304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5D3D9-9A2C-4972-B998-0A8509CCA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88392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                                                                                          CONFIDENTIAL© Copyright 2006 Wipro Technologies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32" descr="BG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85"/>
          <p:cNvSpPr>
            <a:spLocks noChangeArrowheads="1"/>
          </p:cNvSpPr>
          <p:nvPr/>
        </p:nvSpPr>
        <p:spPr bwMode="auto">
          <a:xfrm>
            <a:off x="2286000" y="0"/>
            <a:ext cx="6858000" cy="228600"/>
          </a:xfrm>
          <a:prstGeom prst="roundRect">
            <a:avLst>
              <a:gd name="adj" fmla="val 778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4" name="AutoShape 611"/>
          <p:cNvSpPr>
            <a:spLocks noChangeArrowheads="1"/>
          </p:cNvSpPr>
          <p:nvPr userDrawn="1"/>
        </p:nvSpPr>
        <p:spPr bwMode="auto">
          <a:xfrm>
            <a:off x="2133600" y="1447800"/>
            <a:ext cx="7010400" cy="2819400"/>
          </a:xfrm>
          <a:prstGeom prst="roundRect">
            <a:avLst>
              <a:gd name="adj" fmla="val 5125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5" name="AutoShape 612"/>
          <p:cNvSpPr>
            <a:spLocks noChangeArrowheads="1"/>
          </p:cNvSpPr>
          <p:nvPr userDrawn="1"/>
        </p:nvSpPr>
        <p:spPr bwMode="auto">
          <a:xfrm>
            <a:off x="2362200" y="1828800"/>
            <a:ext cx="6781800" cy="2819400"/>
          </a:xfrm>
          <a:prstGeom prst="roundRect">
            <a:avLst>
              <a:gd name="adj" fmla="val 5125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6" name="AutoShape 608"/>
          <p:cNvSpPr>
            <a:spLocks noChangeArrowheads="1"/>
          </p:cNvSpPr>
          <p:nvPr userDrawn="1"/>
        </p:nvSpPr>
        <p:spPr bwMode="auto">
          <a:xfrm>
            <a:off x="2133600" y="5105400"/>
            <a:ext cx="7010400" cy="1295400"/>
          </a:xfrm>
          <a:prstGeom prst="roundRect">
            <a:avLst>
              <a:gd name="adj" fmla="val 13926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7" name="AutoShape 603"/>
          <p:cNvSpPr>
            <a:spLocks noChangeArrowheads="1"/>
          </p:cNvSpPr>
          <p:nvPr userDrawn="1"/>
        </p:nvSpPr>
        <p:spPr bwMode="auto">
          <a:xfrm>
            <a:off x="2133600" y="4419600"/>
            <a:ext cx="7010400" cy="14478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8" name="AutoShape 605"/>
          <p:cNvSpPr>
            <a:spLocks noChangeArrowheads="1"/>
          </p:cNvSpPr>
          <p:nvPr userDrawn="1"/>
        </p:nvSpPr>
        <p:spPr bwMode="auto">
          <a:xfrm>
            <a:off x="0" y="4419600"/>
            <a:ext cx="1981200" cy="1981200"/>
          </a:xfrm>
          <a:prstGeom prst="roundRect">
            <a:avLst>
              <a:gd name="adj" fmla="val 9745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pic>
        <p:nvPicPr>
          <p:cNvPr id="9" name="Picture 563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FDRA_ColourSymbol_Bi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81000"/>
            <a:ext cx="78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BFFB6E6-596B-474D-9949-45A3E89AF1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438"/>
            <a:ext cx="5410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DC7F03-1440-48D6-998B-265659812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8438"/>
            <a:ext cx="5791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DB8D5AD-0126-45BA-B0A5-603B2603E9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13771E2-3857-4C9E-98B6-610E9E69FC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28600" y="-190500"/>
            <a:ext cx="9067800" cy="11049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274320" tIns="777240" bIns="0" anchor="b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28600" y="6527800"/>
            <a:ext cx="8915400" cy="533400"/>
          </a:xfrm>
          <a:prstGeom prst="roundRect">
            <a:avLst>
              <a:gd name="adj" fmla="val 13926"/>
            </a:avLst>
          </a:prstGeom>
          <a:solidFill>
            <a:srgbClr val="C0C0C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304800" y="6630988"/>
            <a:ext cx="37147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rgbClr val="FFFFFF"/>
              </a:buClr>
              <a:buFont typeface="Times"/>
              <a:buNone/>
              <a:defRPr/>
            </a:pPr>
            <a:r>
              <a:rPr lang="en-US" sz="900" dirty="0">
                <a:solidFill>
                  <a:srgbClr val="FFFFFF"/>
                </a:solidFill>
                <a:latin typeface="Arial"/>
                <a:cs typeface="Arial" pitchFamily="34" charset="0"/>
              </a:rPr>
              <a:t>Confidential</a:t>
            </a:r>
            <a:r>
              <a:rPr lang="en-US" sz="900" dirty="0">
                <a:solidFill>
                  <a:srgbClr val="FFFFFF"/>
                </a:solidFill>
                <a:latin typeface="Arial"/>
                <a:cs typeface="Lucida Sans Unicode"/>
              </a:rPr>
              <a:t> </a:t>
            </a:r>
            <a:r>
              <a:rPr lang="en-US" sz="900" dirty="0">
                <a:solidFill>
                  <a:srgbClr val="FFFFFF"/>
                </a:solidFill>
                <a:latin typeface="Arial"/>
                <a:cs typeface="Arial" pitchFamily="34" charset="0"/>
              </a:rPr>
              <a:t>© Copyright 2008 Wipro Ltd</a:t>
            </a:r>
          </a:p>
        </p:txBody>
      </p:sp>
      <p:sp>
        <p:nvSpPr>
          <p:cNvPr id="7" name="AutoShape 39"/>
          <p:cNvSpPr>
            <a:spLocks noChangeArrowheads="1"/>
          </p:cNvSpPr>
          <p:nvPr/>
        </p:nvSpPr>
        <p:spPr bwMode="auto">
          <a:xfrm>
            <a:off x="8610600" y="6565900"/>
            <a:ext cx="38100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4000" tIns="10800" rIns="54000" bIns="10800" anchor="ctr"/>
          <a:lstStyle/>
          <a:p>
            <a:pPr>
              <a:defRPr/>
            </a:pPr>
            <a:endParaRPr lang="en-GB" sz="1000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8" name="Rectangle 28"/>
          <p:cNvSpPr>
            <a:spLocks noChangeArrowheads="1"/>
          </p:cNvSpPr>
          <p:nvPr/>
        </p:nvSpPr>
        <p:spPr bwMode="auto">
          <a:xfrm>
            <a:off x="8534400" y="6597650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B645DF7C-E11B-4092-976E-13F4B0796DD0}" type="slidenum">
              <a:rPr lang="en-US" sz="1200">
                <a:solidFill>
                  <a:srgbClr val="000000"/>
                </a:solidFill>
                <a:latin typeface="Lucida Sans Unicode" pitchFamily="34" charset="0"/>
                <a:cs typeface="Lucida Sans Unicode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Lucida Sans Unicode" pitchFamily="34" charset="0"/>
              <a:cs typeface="Lucida Sans Unicode"/>
            </a:endParaRPr>
          </a:p>
        </p:txBody>
      </p:sp>
      <p:sp>
        <p:nvSpPr>
          <p:cNvPr id="9" name="AutoShape 13"/>
          <p:cNvSpPr>
            <a:spLocks noChangeArrowheads="1"/>
          </p:cNvSpPr>
          <p:nvPr/>
        </p:nvSpPr>
        <p:spPr bwMode="auto">
          <a:xfrm rot="5400000">
            <a:off x="7924800" y="-266700"/>
            <a:ext cx="1447800" cy="14478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0" y="13335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6705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39200" y="6629400"/>
            <a:ext cx="304800" cy="2286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1DD48A3-6CA1-4BD4-9BEB-EE70AEBAE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629400"/>
            <a:ext cx="8839200" cy="228600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                                                                                           CONFIDENTIAL© Copyright 2006 Wipro Technologies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438"/>
            <a:ext cx="5410200" cy="7159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F20EE-6D0C-43AC-9F6D-79E65B415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98438"/>
            <a:ext cx="57912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A016B-10BB-4DF8-B10B-C74CA2F6EB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726FA-5DB0-45A9-AB17-9856F0E9F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600200"/>
            <a:ext cx="2095500" cy="4525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1341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632" descr="BG_Ne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85"/>
          <p:cNvSpPr>
            <a:spLocks noChangeArrowheads="1"/>
          </p:cNvSpPr>
          <p:nvPr/>
        </p:nvSpPr>
        <p:spPr bwMode="auto">
          <a:xfrm>
            <a:off x="2286000" y="0"/>
            <a:ext cx="6858000" cy="228600"/>
          </a:xfrm>
          <a:prstGeom prst="roundRect">
            <a:avLst>
              <a:gd name="adj" fmla="val 7787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4" name="AutoShape 611"/>
          <p:cNvSpPr>
            <a:spLocks noChangeArrowheads="1"/>
          </p:cNvSpPr>
          <p:nvPr userDrawn="1"/>
        </p:nvSpPr>
        <p:spPr bwMode="auto">
          <a:xfrm>
            <a:off x="2133600" y="1447800"/>
            <a:ext cx="7010400" cy="2819400"/>
          </a:xfrm>
          <a:prstGeom prst="roundRect">
            <a:avLst>
              <a:gd name="adj" fmla="val 5125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5" name="AutoShape 612"/>
          <p:cNvSpPr>
            <a:spLocks noChangeArrowheads="1"/>
          </p:cNvSpPr>
          <p:nvPr userDrawn="1"/>
        </p:nvSpPr>
        <p:spPr bwMode="auto">
          <a:xfrm>
            <a:off x="2362200" y="1828800"/>
            <a:ext cx="6781800" cy="2819400"/>
          </a:xfrm>
          <a:prstGeom prst="roundRect">
            <a:avLst>
              <a:gd name="adj" fmla="val 5125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6" name="AutoShape 608"/>
          <p:cNvSpPr>
            <a:spLocks noChangeArrowheads="1"/>
          </p:cNvSpPr>
          <p:nvPr userDrawn="1"/>
        </p:nvSpPr>
        <p:spPr bwMode="auto">
          <a:xfrm>
            <a:off x="2133600" y="5105400"/>
            <a:ext cx="7010400" cy="1295400"/>
          </a:xfrm>
          <a:prstGeom prst="roundRect">
            <a:avLst>
              <a:gd name="adj" fmla="val 13926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7" name="AutoShape 603"/>
          <p:cNvSpPr>
            <a:spLocks noChangeArrowheads="1"/>
          </p:cNvSpPr>
          <p:nvPr userDrawn="1"/>
        </p:nvSpPr>
        <p:spPr bwMode="auto">
          <a:xfrm>
            <a:off x="2133600" y="4419600"/>
            <a:ext cx="7010400" cy="14478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8" name="AutoShape 605"/>
          <p:cNvSpPr>
            <a:spLocks noChangeArrowheads="1"/>
          </p:cNvSpPr>
          <p:nvPr userDrawn="1"/>
        </p:nvSpPr>
        <p:spPr bwMode="auto">
          <a:xfrm>
            <a:off x="0" y="4419600"/>
            <a:ext cx="1981200" cy="1981200"/>
          </a:xfrm>
          <a:prstGeom prst="roundRect">
            <a:avLst>
              <a:gd name="adj" fmla="val 9745"/>
            </a:avLst>
          </a:prstGeom>
          <a:solidFill>
            <a:schemeClr val="bg1">
              <a:alpha val="50195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pic>
        <p:nvPicPr>
          <p:cNvPr id="9" name="Picture 563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38100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PFDRA_ColourSymbol_Bi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81000"/>
            <a:ext cx="7874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E1566-F985-4ECA-BABD-A9C570D543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  <a:cs typeface="+mn-cs"/>
              </a:defRPr>
            </a:lvl1pPr>
          </a:lstStyle>
          <a:p>
            <a:pPr>
              <a:defRPr/>
            </a:pPr>
            <a:fld id="{30879314-9237-4053-BF32-55C15514C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28600" y="-190500"/>
            <a:ext cx="9067800" cy="11049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274320" tIns="777240" bIns="0" anchor="b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28600" y="6527800"/>
            <a:ext cx="8915400" cy="533400"/>
          </a:xfrm>
          <a:prstGeom prst="roundRect">
            <a:avLst>
              <a:gd name="adj" fmla="val 13926"/>
            </a:avLst>
          </a:prstGeom>
          <a:solidFill>
            <a:srgbClr val="C0C0C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04800" y="6630988"/>
            <a:ext cx="37147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chemeClr val="bg1"/>
              </a:buClr>
              <a:buFont typeface="Times" pitchFamily="18" charset="0"/>
              <a:buNone/>
              <a:defRPr/>
            </a:pPr>
            <a:r>
              <a:rPr lang="en-US" sz="900" dirty="0">
                <a:cs typeface="Arial" pitchFamily="34" charset="0"/>
              </a:rPr>
              <a:t>Confidential</a:t>
            </a:r>
            <a:r>
              <a:rPr lang="en-US" sz="900" dirty="0">
                <a:cs typeface="Lucida Sans Unicode" pitchFamily="34" charset="0"/>
              </a:rPr>
              <a:t> </a:t>
            </a:r>
            <a:r>
              <a:rPr lang="en-US" sz="900" dirty="0">
                <a:cs typeface="Arial" pitchFamily="34" charset="0"/>
              </a:rPr>
              <a:t>© Copyright 2010 Wipro Ltd</a:t>
            </a:r>
          </a:p>
        </p:txBody>
      </p:sp>
      <p:sp>
        <p:nvSpPr>
          <p:cNvPr id="14" name="AutoShape 39"/>
          <p:cNvSpPr>
            <a:spLocks noChangeArrowheads="1"/>
          </p:cNvSpPr>
          <p:nvPr/>
        </p:nvSpPr>
        <p:spPr bwMode="auto">
          <a:xfrm>
            <a:off x="8610600" y="6565900"/>
            <a:ext cx="38100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4000" tIns="10800" rIns="54000" bIns="10800" anchor="ctr"/>
          <a:lstStyle/>
          <a:p>
            <a:pPr>
              <a:defRPr/>
            </a:pPr>
            <a:endParaRPr lang="en-GB" sz="10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534400" y="6597650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F09BE03A-B977-4CCB-8600-30423B4B2053}" type="slidenum">
              <a:rPr lang="en-US" sz="1200">
                <a:latin typeface="Lucida Sans Unicode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5400000">
            <a:off x="8058150" y="-247650"/>
            <a:ext cx="1257300" cy="12192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08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98438"/>
            <a:ext cx="5334000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4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Global Business Process Excellence</a:t>
            </a:r>
          </a:p>
          <a:p>
            <a:pPr lvl="2"/>
            <a:r>
              <a:rPr lang="en-US" smtClean="0"/>
              <a:t>Sub bullet 01 comes here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AutoShape 13"/>
          <p:cNvSpPr>
            <a:spLocks noChangeArrowheads="1"/>
          </p:cNvSpPr>
          <p:nvPr userDrawn="1"/>
        </p:nvSpPr>
        <p:spPr bwMode="auto">
          <a:xfrm rot="5400000">
            <a:off x="-95250" y="-209550"/>
            <a:ext cx="1257300" cy="12192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3086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91500" y="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4" descr="PFDRA_ColourSymbol_Bi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-9207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6" r:id="rId2"/>
    <p:sldLayoutId id="2147484447" r:id="rId3"/>
    <p:sldLayoutId id="214748444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228600" y="-190500"/>
            <a:ext cx="9067800" cy="11049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lIns="274320" tIns="777240" bIns="0" anchor="b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Global Business Process Excellence</a:t>
            </a:r>
          </a:p>
          <a:p>
            <a:pPr lvl="2"/>
            <a:r>
              <a:rPr lang="en-US" smtClean="0"/>
              <a:t>Sub bullet 01 comes here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198438"/>
            <a:ext cx="5257800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 rot="5400000">
            <a:off x="7924800" y="-266700"/>
            <a:ext cx="1447800" cy="14478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228600" y="6527800"/>
            <a:ext cx="8915400" cy="533400"/>
          </a:xfrm>
          <a:prstGeom prst="roundRect">
            <a:avLst>
              <a:gd name="adj" fmla="val 13926"/>
            </a:avLst>
          </a:prstGeom>
          <a:solidFill>
            <a:srgbClr val="C0C0C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04800" y="6630988"/>
            <a:ext cx="236220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chemeClr val="bg1"/>
              </a:buClr>
              <a:buFont typeface="Times" pitchFamily="18" charset="0"/>
              <a:buNone/>
              <a:defRPr/>
            </a:pPr>
            <a:r>
              <a:rPr lang="en-US" sz="900" dirty="0">
                <a:cs typeface="Arial" pitchFamily="34" charset="0"/>
              </a:rPr>
              <a:t>Confidential</a:t>
            </a:r>
            <a:r>
              <a:rPr lang="en-US" sz="900" dirty="0"/>
              <a:t> </a:t>
            </a:r>
            <a:r>
              <a:rPr lang="en-US" sz="900" dirty="0">
                <a:cs typeface="Arial" pitchFamily="34" charset="0"/>
              </a:rPr>
              <a:t>© Copyright 2009 Wipro Ltd</a:t>
            </a:r>
          </a:p>
        </p:txBody>
      </p:sp>
      <p:sp>
        <p:nvSpPr>
          <p:cNvPr id="14" name="AutoShape 39"/>
          <p:cNvSpPr>
            <a:spLocks noChangeArrowheads="1"/>
          </p:cNvSpPr>
          <p:nvPr/>
        </p:nvSpPr>
        <p:spPr bwMode="auto">
          <a:xfrm>
            <a:off x="8610600" y="6565900"/>
            <a:ext cx="38100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4000" tIns="10800" rIns="54000" bIns="10800" anchor="ctr"/>
          <a:lstStyle/>
          <a:p>
            <a:pPr>
              <a:defRPr/>
            </a:pPr>
            <a:endParaRPr lang="en-GB" sz="10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534400" y="6597650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E1A287A-545A-4B5A-86B9-258CD86DD8BD}" type="slidenum">
              <a:rPr lang="en-US" sz="1200">
                <a:latin typeface="Lucida Sans Unicode" pitchFamily="34" charset="0"/>
                <a:ea typeface="+mn-ea"/>
                <a:cs typeface="+mn-cs"/>
              </a:rPr>
              <a:pPr algn="r">
                <a:defRPr/>
              </a:pPr>
              <a:t>‹#›</a:t>
            </a:fld>
            <a:endParaRPr lang="en-US" sz="1200" dirty="0">
              <a:latin typeface="Lucida Sans Unicode" pitchFamily="34" charset="0"/>
              <a:ea typeface="+mn-ea"/>
              <a:cs typeface="+mn-cs"/>
            </a:endParaRP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7029450" y="6630988"/>
            <a:ext cx="15811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chemeClr val="bg1"/>
              </a:buClr>
              <a:buFont typeface="Times"/>
              <a:buNone/>
              <a:defRPr/>
            </a:pPr>
            <a:r>
              <a:rPr lang="en-US" sz="900" dirty="0">
                <a:solidFill>
                  <a:schemeClr val="bg1"/>
                </a:solidFill>
                <a:ea typeface="+mn-ea"/>
                <a:cs typeface="Arial" pitchFamily="34" charset="0"/>
              </a:rPr>
              <a:t>Wipro Consulting Services</a:t>
            </a:r>
          </a:p>
        </p:txBody>
      </p:sp>
      <p:pic>
        <p:nvPicPr>
          <p:cNvPr id="4107" name="Picture 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15300" y="13335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b="1">
          <a:solidFill>
            <a:srgbClr val="A5002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35000"/>
        <a:buBlip>
          <a:blip r:embed="rId3"/>
        </a:buBlip>
        <a:defRPr sz="1400" b="1">
          <a:solidFill>
            <a:schemeClr val="tx1"/>
          </a:solidFill>
          <a:latin typeface="+mn-lt"/>
          <a:ea typeface="ＭＳ Ｐゴシック" charset="-128"/>
          <a:cs typeface="Lucida Sans Unicode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125000"/>
        <a:buChar char="•"/>
        <a:defRPr sz="1400" b="1">
          <a:solidFill>
            <a:schemeClr val="tx1"/>
          </a:solidFill>
          <a:latin typeface="+mn-lt"/>
          <a:ea typeface="ＭＳ Ｐゴシック" charset="-128"/>
          <a:cs typeface="Lucida Sans Unicode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o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590800" y="1828800"/>
            <a:ext cx="6553200" cy="3276600"/>
          </a:xfrm>
          <a:prstGeom prst="roundRect">
            <a:avLst>
              <a:gd name="adj" fmla="val 6153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495800" y="2743200"/>
            <a:ext cx="0" cy="1524000"/>
          </a:xfrm>
          <a:prstGeom prst="line">
            <a:avLst/>
          </a:prstGeom>
          <a:noFill/>
          <a:ln w="9525">
            <a:solidFill>
              <a:schemeClr val="bg1">
                <a:alpha val="7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590800" y="0"/>
            <a:ext cx="6553200" cy="1676400"/>
          </a:xfrm>
          <a:prstGeom prst="roundRect">
            <a:avLst>
              <a:gd name="adj" fmla="val 9782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590800" y="5410200"/>
            <a:ext cx="6553200" cy="1447800"/>
          </a:xfrm>
          <a:prstGeom prst="roundRect">
            <a:avLst>
              <a:gd name="adj" fmla="val 10778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12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28956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127" name="Picture 13" descr="j04241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590800" y="1828800"/>
            <a:ext cx="6553200" cy="3276600"/>
          </a:xfrm>
          <a:prstGeom prst="roundRect">
            <a:avLst>
              <a:gd name="adj" fmla="val 6153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495800" y="2743200"/>
            <a:ext cx="0" cy="1524000"/>
          </a:xfrm>
          <a:prstGeom prst="line">
            <a:avLst/>
          </a:prstGeom>
          <a:noFill/>
          <a:ln w="9525">
            <a:solidFill>
              <a:schemeClr val="bg1">
                <a:alpha val="7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590800" y="0"/>
            <a:ext cx="6553200" cy="1676400"/>
          </a:xfrm>
          <a:prstGeom prst="roundRect">
            <a:avLst>
              <a:gd name="adj" fmla="val 9782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590800" y="5410200"/>
            <a:ext cx="6553200" cy="1447800"/>
          </a:xfrm>
          <a:prstGeom prst="roundRect">
            <a:avLst>
              <a:gd name="adj" fmla="val 10778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6150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28956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6151" name="Picture 13" descr="j0424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2590800" y="1828800"/>
            <a:ext cx="6553200" cy="3276600"/>
          </a:xfrm>
          <a:prstGeom prst="roundRect">
            <a:avLst>
              <a:gd name="adj" fmla="val 6153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4495800" y="2743200"/>
            <a:ext cx="0" cy="1524000"/>
          </a:xfrm>
          <a:prstGeom prst="line">
            <a:avLst/>
          </a:prstGeom>
          <a:noFill/>
          <a:ln w="9525">
            <a:solidFill>
              <a:schemeClr val="bg1">
                <a:alpha val="7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2590800" y="0"/>
            <a:ext cx="6553200" cy="1676400"/>
          </a:xfrm>
          <a:prstGeom prst="roundRect">
            <a:avLst>
              <a:gd name="adj" fmla="val 9782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2590800" y="5410200"/>
            <a:ext cx="6553200" cy="1447800"/>
          </a:xfrm>
          <a:prstGeom prst="roundRect">
            <a:avLst>
              <a:gd name="adj" fmla="val 10778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717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724400" y="2895600"/>
            <a:ext cx="4114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7175" name="Picture 13" descr="j0424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8956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2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62FB730-1DCE-4CA2-BA6E-7CA29A55F7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28600" y="-190500"/>
            <a:ext cx="9067800" cy="11049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274320" tIns="777240" bIns="0" anchor="b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28600" y="6527800"/>
            <a:ext cx="8915400" cy="533400"/>
          </a:xfrm>
          <a:prstGeom prst="roundRect">
            <a:avLst>
              <a:gd name="adj" fmla="val 13926"/>
            </a:avLst>
          </a:prstGeom>
          <a:solidFill>
            <a:srgbClr val="C0C0C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04800" y="6630988"/>
            <a:ext cx="37147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rgbClr val="FFFFFF"/>
              </a:buClr>
              <a:buFont typeface="Times" pitchFamily="18" charset="0"/>
              <a:buNone/>
              <a:defRPr/>
            </a:pP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Confidential</a:t>
            </a:r>
            <a:r>
              <a:rPr lang="en-US" sz="900" dirty="0">
                <a:solidFill>
                  <a:srgbClr val="000000"/>
                </a:solidFill>
                <a:cs typeface="Lucida Sans Unicode" pitchFamily="34" charset="0"/>
              </a:rPr>
              <a:t> </a:t>
            </a:r>
            <a:r>
              <a:rPr lang="en-US" sz="900" dirty="0">
                <a:solidFill>
                  <a:srgbClr val="000000"/>
                </a:solidFill>
                <a:cs typeface="Arial" pitchFamily="34" charset="0"/>
              </a:rPr>
              <a:t>© Copyright 2010 Wipro Ltd</a:t>
            </a:r>
          </a:p>
        </p:txBody>
      </p:sp>
      <p:sp>
        <p:nvSpPr>
          <p:cNvPr id="14" name="AutoShape 39"/>
          <p:cNvSpPr>
            <a:spLocks noChangeArrowheads="1"/>
          </p:cNvSpPr>
          <p:nvPr/>
        </p:nvSpPr>
        <p:spPr bwMode="auto">
          <a:xfrm>
            <a:off x="8610600" y="6565900"/>
            <a:ext cx="38100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4000" tIns="10800" rIns="54000" bIns="10800" anchor="ctr"/>
          <a:lstStyle/>
          <a:p>
            <a:pPr>
              <a:defRPr/>
            </a:pPr>
            <a:endParaRPr lang="en-GB" sz="1000" dirty="0">
              <a:solidFill>
                <a:srgbClr val="000000"/>
              </a:solidFill>
              <a:latin typeface="Arial" charset="0"/>
              <a:ea typeface="+mn-ea"/>
              <a:cs typeface="Lucida Sans Unicode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534400" y="6597650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7303C2EF-C43A-4774-86F7-8E0EF54413F5}" type="slidenum">
              <a:rPr lang="en-US" sz="1200">
                <a:solidFill>
                  <a:srgbClr val="000000"/>
                </a:solidFill>
                <a:latin typeface="Lucida Sans Unicode" pitchFamily="34" charset="0"/>
                <a:ea typeface="+mn-ea"/>
                <a:cs typeface="Lucida Sans Unicode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Lucida Sans Unicode" pitchFamily="34" charset="0"/>
              <a:ea typeface="+mn-ea"/>
              <a:cs typeface="Lucida Sans Unicode"/>
            </a:endParaRP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5400000">
            <a:off x="8058150" y="-247650"/>
            <a:ext cx="1257300" cy="12192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sp>
        <p:nvSpPr>
          <p:cNvPr id="8203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98438"/>
            <a:ext cx="5334000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4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Global Business Process Excellence</a:t>
            </a:r>
          </a:p>
          <a:p>
            <a:pPr lvl="2"/>
            <a:r>
              <a:rPr lang="en-US" smtClean="0"/>
              <a:t>Sub bullet 01 comes here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AutoShape 13"/>
          <p:cNvSpPr>
            <a:spLocks noChangeArrowheads="1"/>
          </p:cNvSpPr>
          <p:nvPr userDrawn="1"/>
        </p:nvSpPr>
        <p:spPr bwMode="auto">
          <a:xfrm rot="5400000">
            <a:off x="-95250" y="-209550"/>
            <a:ext cx="1257300" cy="12192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  <a:cs typeface="Lucida Sans Unicode"/>
            </a:endParaRPr>
          </a:p>
        </p:txBody>
      </p:sp>
      <p:pic>
        <p:nvPicPr>
          <p:cNvPr id="8206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0" y="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4" descr="PFDRA_ColourSymbol_Bi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-9207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3" r:id="rId2"/>
    <p:sldLayoutId id="2147484454" r:id="rId3"/>
    <p:sldLayoutId id="2147484455" r:id="rId4"/>
    <p:sldLayoutId id="214748445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EE1EC115-1E43-4D65-A641-0593558FE9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28600" y="-190500"/>
            <a:ext cx="9067800" cy="1104900"/>
          </a:xfrm>
          <a:prstGeom prst="roundRect">
            <a:avLst>
              <a:gd name="adj" fmla="val 13926"/>
            </a:avLst>
          </a:prstGeom>
          <a:solidFill>
            <a:srgbClr val="C00000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274320" tIns="777240" bIns="0" anchor="b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43017" name="AutoShape 9"/>
          <p:cNvSpPr>
            <a:spLocks noChangeArrowheads="1"/>
          </p:cNvSpPr>
          <p:nvPr/>
        </p:nvSpPr>
        <p:spPr bwMode="auto">
          <a:xfrm>
            <a:off x="228600" y="6527800"/>
            <a:ext cx="8915400" cy="533400"/>
          </a:xfrm>
          <a:prstGeom prst="roundRect">
            <a:avLst>
              <a:gd name="adj" fmla="val 13926"/>
            </a:avLst>
          </a:prstGeom>
          <a:solidFill>
            <a:srgbClr val="C0C0C0"/>
          </a:solidFill>
          <a:ln w="31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304800" y="6630988"/>
            <a:ext cx="3714750" cy="14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5000"/>
              </a:lnSpc>
              <a:spcBef>
                <a:spcPct val="50000"/>
              </a:spcBef>
              <a:spcAft>
                <a:spcPct val="40000"/>
              </a:spcAft>
              <a:buClr>
                <a:srgbClr val="FFFFFF"/>
              </a:buClr>
              <a:buFont typeface="Times" pitchFamily="18" charset="0"/>
              <a:buNone/>
              <a:defRPr/>
            </a:pPr>
            <a:r>
              <a:rPr lang="en-US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Confidential</a:t>
            </a:r>
            <a:r>
              <a:rPr lang="en-US" sz="900" dirty="0">
                <a:solidFill>
                  <a:srgbClr val="000000"/>
                </a:solidFill>
                <a:latin typeface="Arial"/>
                <a:cs typeface="Lucida Sans Unicode"/>
              </a:rPr>
              <a:t> </a:t>
            </a:r>
            <a:r>
              <a:rPr lang="en-US" sz="900" dirty="0">
                <a:solidFill>
                  <a:srgbClr val="000000"/>
                </a:solidFill>
                <a:latin typeface="Arial"/>
                <a:cs typeface="Arial" pitchFamily="34" charset="0"/>
              </a:rPr>
              <a:t>© Copyright 2010 Wipro Ltd</a:t>
            </a:r>
          </a:p>
        </p:txBody>
      </p:sp>
      <p:sp>
        <p:nvSpPr>
          <p:cNvPr id="14" name="AutoShape 39"/>
          <p:cNvSpPr>
            <a:spLocks noChangeArrowheads="1"/>
          </p:cNvSpPr>
          <p:nvPr/>
        </p:nvSpPr>
        <p:spPr bwMode="auto">
          <a:xfrm>
            <a:off x="8610600" y="6565900"/>
            <a:ext cx="381000" cy="444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4000" tIns="10800" rIns="54000" bIns="10800" anchor="ctr"/>
          <a:lstStyle/>
          <a:p>
            <a:pPr>
              <a:defRPr/>
            </a:pPr>
            <a:endParaRPr lang="en-GB" sz="1000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8534400" y="6597650"/>
            <a:ext cx="4238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08C55632-5CB7-4005-8DBB-B16C0A7302FA}" type="slidenum">
              <a:rPr lang="en-US" sz="1200">
                <a:solidFill>
                  <a:srgbClr val="000000"/>
                </a:solidFill>
                <a:latin typeface="Lucida Sans Unicode" pitchFamily="34" charset="0"/>
                <a:cs typeface="Lucida Sans Unicode"/>
              </a:rPr>
              <a:pPr algn="r">
                <a:defRPr/>
              </a:pPr>
              <a:t>‹#›</a:t>
            </a:fld>
            <a:endParaRPr lang="en-US" sz="1200" dirty="0">
              <a:solidFill>
                <a:srgbClr val="000000"/>
              </a:solidFill>
              <a:latin typeface="Lucida Sans Unicode" pitchFamily="34" charset="0"/>
              <a:cs typeface="Lucida Sans Unicode"/>
            </a:endParaRPr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5400000">
            <a:off x="8058150" y="-247650"/>
            <a:ext cx="1257300" cy="12192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sp>
        <p:nvSpPr>
          <p:cNvPr id="922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198438"/>
            <a:ext cx="5334000" cy="71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8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8229600" cy="452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Global Business Process Excellence</a:t>
            </a:r>
          </a:p>
          <a:p>
            <a:pPr lvl="2"/>
            <a:r>
              <a:rPr lang="en-US" smtClean="0"/>
              <a:t>Sub bullet 01 comes here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" name="AutoShape 13"/>
          <p:cNvSpPr>
            <a:spLocks noChangeArrowheads="1"/>
          </p:cNvSpPr>
          <p:nvPr userDrawn="1"/>
        </p:nvSpPr>
        <p:spPr bwMode="auto">
          <a:xfrm rot="5400000">
            <a:off x="-95250" y="-209550"/>
            <a:ext cx="1257300" cy="1219200"/>
          </a:xfrm>
          <a:prstGeom prst="roundRect">
            <a:avLst>
              <a:gd name="adj" fmla="val 13926"/>
            </a:avLst>
          </a:prstGeom>
          <a:solidFill>
            <a:schemeClr val="bg1"/>
          </a:solidFill>
          <a:ln w="9525">
            <a:solidFill>
              <a:srgbClr val="A5002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  <a:cs typeface="Lucida Sans Unicode"/>
            </a:endParaRPr>
          </a:p>
        </p:txBody>
      </p:sp>
      <p:pic>
        <p:nvPicPr>
          <p:cNvPr id="9230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91500" y="0"/>
            <a:ext cx="8763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4" descr="PFDRA_ColourSymbol_Bi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-92075"/>
            <a:ext cx="83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9" r:id="rId1"/>
    <p:sldLayoutId id="2147484460" r:id="rId2"/>
    <p:sldLayoutId id="2147484461" r:id="rId3"/>
    <p:sldLayoutId id="2147484462" r:id="rId4"/>
    <p:sldLayoutId id="2147484463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400" b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cra.nsdl.co.in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hyperlink" Target="http://www.npscra.nsdl.co.in/" TargetMode="Externa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7.xml"/><Relationship Id="rId11" Type="http://schemas.microsoft.com/office/2007/relationships/diagramDrawing" Target="../diagrams/drawing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92"/>
          <p:cNvSpPr txBox="1">
            <a:spLocks noChangeArrowheads="1"/>
          </p:cNvSpPr>
          <p:nvPr/>
        </p:nvSpPr>
        <p:spPr bwMode="auto">
          <a:xfrm>
            <a:off x="2438400" y="4648200"/>
            <a:ext cx="647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National Pension System</a:t>
            </a:r>
          </a:p>
        </p:txBody>
      </p:sp>
      <p:sp>
        <p:nvSpPr>
          <p:cNvPr id="18435" name="Text Box 601"/>
          <p:cNvSpPr txBox="1">
            <a:spLocks noChangeArrowheads="1"/>
          </p:cNvSpPr>
          <p:nvPr/>
        </p:nvSpPr>
        <p:spPr bwMode="auto">
          <a:xfrm>
            <a:off x="3276600" y="5257800"/>
            <a:ext cx="5486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20000"/>
              </a:spcBef>
              <a:buClr>
                <a:srgbClr val="CC3300"/>
              </a:buClr>
              <a:buFont typeface="Wingdings" pitchFamily="2" charset="2"/>
              <a:buNone/>
            </a:pPr>
            <a:r>
              <a:rPr lang="en-US" sz="1600" i="1" dirty="0">
                <a:solidFill>
                  <a:schemeClr val="bg1"/>
                </a:solidFill>
              </a:rPr>
              <a:t>Pension </a:t>
            </a:r>
            <a:r>
              <a:rPr lang="en-US" sz="1600" i="1" dirty="0" err="1">
                <a:solidFill>
                  <a:schemeClr val="bg1"/>
                </a:solidFill>
              </a:rPr>
              <a:t>nahi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yeh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Pran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hai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latin typeface="Book Antiqua" pitchFamily="18" charset="0"/>
              </a:rPr>
              <a:t>List of POPs </a:t>
            </a:r>
            <a:r>
              <a:rPr lang="en-US" sz="1600" i="1" dirty="0" smtClean="0">
                <a:latin typeface="Book Antiqua" pitchFamily="18" charset="0"/>
              </a:rPr>
              <a:t>(Alphabetical order)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038600" cy="56388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400" b="0" dirty="0" err="1" smtClean="0"/>
              <a:t>Abhipra</a:t>
            </a:r>
            <a:r>
              <a:rPr lang="en-US" sz="1400" b="0" dirty="0" smtClean="0"/>
              <a:t> Capital Limited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err="1" smtClean="0"/>
              <a:t>Alankit</a:t>
            </a:r>
            <a:r>
              <a:rPr lang="en-US" sz="1400" b="0" dirty="0" smtClean="0"/>
              <a:t> Assignments Limited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dirty="0" smtClean="0"/>
              <a:t> </a:t>
            </a:r>
            <a:r>
              <a:rPr lang="en-US" sz="1400" b="0" dirty="0" smtClean="0"/>
              <a:t>Allahabad Bank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Andhra Bank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Axis Bank Ltd.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Bajaj Capital Ltd.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Bank of Baroda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Bank of India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Bank of Maharashtra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err="1" smtClean="0"/>
              <a:t>Canara</a:t>
            </a:r>
            <a:r>
              <a:rPr lang="en-US" sz="1400" b="0" dirty="0" smtClean="0"/>
              <a:t> Bank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Central Bank of India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Citibank N.A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Computer Age Management Services Pvt. Ltd.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Corporation Bank 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Dena Bank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Elite Wealth Advisors Limited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HDFC Securities Limited</a:t>
            </a:r>
            <a:r>
              <a:rPr lang="en-US" sz="14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ICICI Bank Limited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ICICI Securities Ltd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400" b="0" dirty="0" smtClean="0"/>
              <a:t>IDBI Bank Limited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038600" cy="5638800"/>
          </a:xfrm>
        </p:spPr>
        <p:txBody>
          <a:bodyPr/>
          <a:lstStyle/>
          <a:p>
            <a:r>
              <a:rPr lang="en-US" sz="1400" b="0" dirty="0" smtClean="0"/>
              <a:t>21. IL &amp;FS Securities Services Ltd</a:t>
            </a:r>
          </a:p>
          <a:p>
            <a:r>
              <a:rPr lang="en-US" sz="1400" b="0" dirty="0" smtClean="0"/>
              <a:t>22. India </a:t>
            </a:r>
            <a:r>
              <a:rPr lang="en-US" sz="1400" b="0" dirty="0" err="1" smtClean="0"/>
              <a:t>Infoline</a:t>
            </a:r>
            <a:r>
              <a:rPr lang="en-US" sz="1400" b="0" dirty="0" smtClean="0"/>
              <a:t> Finance Limited</a:t>
            </a:r>
          </a:p>
          <a:p>
            <a:r>
              <a:rPr lang="en-US" sz="1400" dirty="0" smtClean="0"/>
              <a:t> 23. </a:t>
            </a:r>
            <a:r>
              <a:rPr lang="en-US" sz="1400" b="0" dirty="0" smtClean="0"/>
              <a:t>India Post NPS Nodal Office</a:t>
            </a:r>
          </a:p>
          <a:p>
            <a:r>
              <a:rPr lang="en-US" sz="1400" b="0" dirty="0" smtClean="0"/>
              <a:t>24. Indian Bank </a:t>
            </a:r>
          </a:p>
          <a:p>
            <a:r>
              <a:rPr lang="en-US" sz="1400" dirty="0" smtClean="0"/>
              <a:t> 25. </a:t>
            </a:r>
            <a:r>
              <a:rPr lang="en-US" sz="1400" b="0" dirty="0" smtClean="0"/>
              <a:t>Indian Overseas Bank</a:t>
            </a:r>
          </a:p>
          <a:p>
            <a:r>
              <a:rPr lang="en-US" sz="1400" b="0" dirty="0" smtClean="0"/>
              <a:t> 26.</a:t>
            </a:r>
            <a:r>
              <a:rPr lang="en-US" sz="1400" dirty="0" smtClean="0"/>
              <a:t> </a:t>
            </a:r>
            <a:r>
              <a:rPr lang="en-US" sz="1400" b="0" dirty="0" smtClean="0"/>
              <a:t>Integrated Securities Ltd</a:t>
            </a:r>
          </a:p>
          <a:p>
            <a:r>
              <a:rPr lang="en-US" sz="1400" dirty="0" smtClean="0"/>
              <a:t> 27. </a:t>
            </a:r>
            <a:r>
              <a:rPr lang="en-US" sz="1400" b="0" dirty="0" err="1" smtClean="0"/>
              <a:t>Karvy</a:t>
            </a:r>
            <a:r>
              <a:rPr lang="en-US" sz="1400" b="0" dirty="0" smtClean="0"/>
              <a:t> Financial Services Limited</a:t>
            </a:r>
          </a:p>
          <a:p>
            <a:r>
              <a:rPr lang="en-US" sz="1400" dirty="0" smtClean="0"/>
              <a:t> 28. </a:t>
            </a:r>
            <a:r>
              <a:rPr lang="en-US" sz="1400" b="0" dirty="0" smtClean="0"/>
              <a:t>Kotak Mahindra Bank Limited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29. </a:t>
            </a:r>
            <a:r>
              <a:rPr lang="en-US" sz="1400" b="0" dirty="0" err="1" smtClean="0"/>
              <a:t>Marwadi</a:t>
            </a:r>
            <a:r>
              <a:rPr lang="en-US" sz="1400" b="0" dirty="0" smtClean="0"/>
              <a:t> Shares and Finance Limited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30. </a:t>
            </a:r>
            <a:r>
              <a:rPr lang="en-US" sz="1400" b="0" dirty="0" err="1" smtClean="0"/>
              <a:t>Microsec</a:t>
            </a:r>
            <a:r>
              <a:rPr lang="en-US" sz="1400" b="0" dirty="0" smtClean="0"/>
              <a:t> Capital Limited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31. Muthoot Finance Limited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32. Oriental Bank of Commerce</a:t>
            </a:r>
          </a:p>
          <a:p>
            <a:r>
              <a:rPr lang="en-US" sz="1400" b="0" dirty="0" smtClean="0"/>
              <a:t>33 Punjab and Sind Bank</a:t>
            </a:r>
          </a:p>
          <a:p>
            <a:r>
              <a:rPr lang="en-US" sz="1400" b="0" dirty="0" smtClean="0"/>
              <a:t>34 Punjab National Bank</a:t>
            </a:r>
          </a:p>
          <a:p>
            <a:r>
              <a:rPr lang="en-US" sz="1400" b="0" dirty="0" smtClean="0"/>
              <a:t>35</a:t>
            </a:r>
            <a:r>
              <a:rPr lang="en-US" sz="1400" dirty="0" smtClean="0"/>
              <a:t> </a:t>
            </a:r>
            <a:r>
              <a:rPr lang="en-US" sz="1400" b="0" dirty="0" smtClean="0"/>
              <a:t>Reliance Capital Limited</a:t>
            </a:r>
          </a:p>
          <a:p>
            <a:r>
              <a:rPr lang="en-US" sz="1400" b="0" dirty="0" smtClean="0"/>
              <a:t>36. State Bank of Bikaner and </a:t>
            </a:r>
            <a:r>
              <a:rPr lang="en-US" sz="1400" b="0" dirty="0" err="1" smtClean="0"/>
              <a:t>Jaipur</a:t>
            </a:r>
            <a:endParaRPr lang="en-US" sz="1400" b="0" dirty="0" smtClean="0"/>
          </a:p>
          <a:p>
            <a:r>
              <a:rPr lang="en-US" sz="1400" b="0" dirty="0" smtClean="0"/>
              <a:t>37. State Bank of Hyderabad</a:t>
            </a:r>
          </a:p>
          <a:p>
            <a:r>
              <a:rPr lang="en-US" sz="1400" b="0" dirty="0" smtClean="0"/>
              <a:t>38.</a:t>
            </a:r>
            <a:r>
              <a:rPr lang="en-US" sz="1400" dirty="0" smtClean="0"/>
              <a:t> </a:t>
            </a:r>
            <a:r>
              <a:rPr lang="en-US" sz="1400" b="0" dirty="0" smtClean="0"/>
              <a:t>State Bank of India</a:t>
            </a:r>
          </a:p>
          <a:p>
            <a:r>
              <a:rPr lang="en-US" sz="1400" b="0" dirty="0" smtClean="0"/>
              <a:t>39. State Bank of Indore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40.State Bank of Mysore</a:t>
            </a:r>
          </a:p>
          <a:p>
            <a:r>
              <a:rPr lang="en-US" sz="1400" b="0" dirty="0" smtClean="0"/>
              <a:t>41. State Bank of Patiala</a:t>
            </a:r>
          </a:p>
          <a:p>
            <a:r>
              <a:rPr lang="en-US" sz="1400" dirty="0" smtClean="0"/>
              <a:t> </a:t>
            </a:r>
          </a:p>
          <a:p>
            <a:endParaRPr lang="en-US" sz="1400" dirty="0"/>
          </a:p>
        </p:txBody>
      </p:sp>
      <p:sp>
        <p:nvSpPr>
          <p:cNvPr id="27652" name="Rectangle 3"/>
          <p:cNvSpPr txBox="1">
            <a:spLocks noChangeArrowheads="1"/>
          </p:cNvSpPr>
          <p:nvPr/>
        </p:nvSpPr>
        <p:spPr bwMode="auto">
          <a:xfrm>
            <a:off x="4419600" y="914400"/>
            <a:ext cx="4572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5000"/>
              </a:lnSpc>
              <a:spcBef>
                <a:spcPct val="20000"/>
              </a:spcBef>
              <a:buFont typeface="Calibri" pitchFamily="34" charset="0"/>
              <a:buAutoNum type="arabicPeriod" startAt="20"/>
            </a:pPr>
            <a:endParaRPr lang="en-US" sz="1300" b="1" dirty="0">
              <a:latin typeface="Book Antiqu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67200" y="838200"/>
            <a:ext cx="4343400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2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eriod"/>
              <a:tabLst/>
              <a:defRPr/>
            </a:pPr>
            <a:endParaRPr kumimoji="0" lang="en-US" sz="13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419600" y="914400"/>
            <a:ext cx="4343400" cy="6172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25000"/>
              </a:lnSpc>
              <a:spcBef>
                <a:spcPct val="20000"/>
              </a:spcBef>
            </a:pPr>
            <a:r>
              <a:rPr lang="en-US" sz="1200" b="1" dirty="0" smtClean="0"/>
              <a:t>Bank</a:t>
            </a:r>
            <a:r>
              <a:rPr lang="en-US" sz="1200" dirty="0" smtClean="0"/>
              <a:t> 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342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Roles and Responsibilities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65237"/>
            <a:ext cx="8458200" cy="4525963"/>
          </a:xfrm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en-GB" sz="2000" b="0" dirty="0" smtClean="0">
                <a:latin typeface="Book Antiqua" pitchFamily="18" charset="0"/>
              </a:rPr>
              <a:t>PoP/PoP-SP are the first point of interaction between the subscriber and the NPS. The activities as part of their defined roles and responsibilities in the NPS are:</a:t>
            </a:r>
            <a:endParaRPr lang="en-US" sz="2000" b="0" dirty="0" smtClean="0">
              <a:latin typeface="Book Antiqua" pitchFamily="18" charset="0"/>
            </a:endParaRPr>
          </a:p>
          <a:p>
            <a:pPr marL="804863" indent="-409575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0" dirty="0" smtClean="0">
                <a:latin typeface="Book Antiqua" pitchFamily="18" charset="0"/>
              </a:rPr>
              <a:t>Subscriber Registration for Tier I as well as Tier II account.</a:t>
            </a:r>
            <a:endParaRPr lang="en-US" sz="2000" b="0" dirty="0" smtClean="0">
              <a:latin typeface="Book Antiqua" pitchFamily="18" charset="0"/>
            </a:endParaRPr>
          </a:p>
          <a:p>
            <a:pPr marL="804863" lvl="0" indent="-409575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0" dirty="0" smtClean="0">
                <a:latin typeface="Book Antiqua" pitchFamily="18" charset="0"/>
              </a:rPr>
              <a:t>Regular Subscriber Contribution Uploading</a:t>
            </a:r>
            <a:endParaRPr lang="en-US" sz="2000" b="0" dirty="0" smtClean="0">
              <a:latin typeface="Book Antiqua" pitchFamily="18" charset="0"/>
            </a:endParaRPr>
          </a:p>
          <a:p>
            <a:pPr marL="804863" lvl="0" indent="-409575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0" dirty="0" smtClean="0">
                <a:latin typeface="Book Antiqua" pitchFamily="18" charset="0"/>
              </a:rPr>
              <a:t>Subscriber Servicing</a:t>
            </a:r>
            <a:endParaRPr lang="en-US" sz="2000" b="0" dirty="0" smtClean="0">
              <a:latin typeface="Book Antiqua" pitchFamily="18" charset="0"/>
            </a:endParaRPr>
          </a:p>
          <a:p>
            <a:pPr marL="804863" lvl="0" indent="-409575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0" dirty="0" smtClean="0">
                <a:latin typeface="Book Antiqua" pitchFamily="18" charset="0"/>
              </a:rPr>
              <a:t>Grievance Handling, and</a:t>
            </a:r>
            <a:endParaRPr lang="en-US" sz="2000" b="0" dirty="0" smtClean="0">
              <a:latin typeface="Book Antiqua" pitchFamily="18" charset="0"/>
            </a:endParaRPr>
          </a:p>
          <a:p>
            <a:pPr marL="804863" lvl="0" indent="-409575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2000" b="0" dirty="0" smtClean="0">
                <a:latin typeface="Book Antiqua" pitchFamily="18" charset="0"/>
              </a:rPr>
              <a:t>MIS Uploading</a:t>
            </a:r>
            <a:endParaRPr lang="en-US" sz="20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Subscriber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534400" cy="5410200"/>
          </a:xfrm>
        </p:spPr>
        <p:txBody>
          <a:bodyPr/>
          <a:lstStyle/>
          <a:p>
            <a:pPr marL="0" indent="0" algn="just"/>
            <a:r>
              <a:rPr lang="en-GB" sz="1800" b="0" dirty="0" smtClean="0">
                <a:latin typeface="Book Antiqua" pitchFamily="18" charset="0"/>
              </a:rPr>
              <a:t>PoP/PoP-SP shall facilitate the registration of the subscriber for Tier I and Tier II account. The steps involved in the registration process are:</a:t>
            </a:r>
          </a:p>
          <a:p>
            <a:pPr marL="231775" indent="341313" algn="just"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Acceptance of forms</a:t>
            </a:r>
          </a:p>
          <a:p>
            <a:pPr marL="914400" indent="231775" algn="just">
              <a:buFont typeface="Wingdings" pitchFamily="2" charset="2"/>
              <a:buChar char="ü"/>
            </a:pPr>
            <a:r>
              <a:rPr lang="en-US" sz="1600" b="0" dirty="0" smtClean="0">
                <a:latin typeface="Book Antiqua" pitchFamily="18" charset="0"/>
              </a:rPr>
              <a:t>Accept only duly filed forms like UOS-S1, UOS-S10, UOS-S11</a:t>
            </a:r>
          </a:p>
          <a:p>
            <a:pPr marL="231775" indent="341313" algn="just"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Verification of forms</a:t>
            </a:r>
          </a:p>
          <a:p>
            <a:pPr marL="1146175" indent="-231775" algn="just">
              <a:buFont typeface="Wingdings" pitchFamily="2" charset="2"/>
              <a:buChar char="ü"/>
            </a:pPr>
            <a:r>
              <a:rPr lang="en-GB" sz="1600" b="0" dirty="0" smtClean="0">
                <a:latin typeface="Book Antiqua" pitchFamily="18" charset="0"/>
              </a:rPr>
              <a:t>Signed and complete form with </a:t>
            </a:r>
            <a:r>
              <a:rPr lang="en-GB" sz="1600" b="0" dirty="0" err="1" smtClean="0">
                <a:latin typeface="Book Antiqua" pitchFamily="18" charset="0"/>
              </a:rPr>
              <a:t>DoB</a:t>
            </a:r>
            <a:r>
              <a:rPr lang="en-GB" sz="1600" b="0" dirty="0" smtClean="0">
                <a:latin typeface="Book Antiqua" pitchFamily="18" charset="0"/>
              </a:rPr>
              <a:t>, bank, nomination, scheme details etc  </a:t>
            </a:r>
          </a:p>
          <a:p>
            <a:pPr marL="1146175" indent="-231775" algn="just">
              <a:buFont typeface="Wingdings" pitchFamily="2" charset="2"/>
              <a:buChar char="ü"/>
            </a:pPr>
            <a:r>
              <a:rPr lang="en-GB" sz="1600" b="0" dirty="0" smtClean="0">
                <a:latin typeface="Book Antiqua" pitchFamily="18" charset="0"/>
              </a:rPr>
              <a:t>Verify Know Your Customer (KYC) documents as per the norms prescribed</a:t>
            </a:r>
            <a:endParaRPr lang="en-US" sz="1600" b="0" dirty="0" smtClean="0">
              <a:latin typeface="Book Antiqua" pitchFamily="18" charset="0"/>
            </a:endParaRPr>
          </a:p>
          <a:p>
            <a:pPr marL="231775" indent="341313" algn="just"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Processing of forms</a:t>
            </a:r>
          </a:p>
          <a:p>
            <a:pPr marL="1092200" indent="-177800" algn="just">
              <a:buFont typeface="Wingdings" pitchFamily="2" charset="2"/>
              <a:buChar char="ü"/>
            </a:pPr>
            <a:r>
              <a:rPr lang="en-GB" sz="1600" b="0" dirty="0" smtClean="0">
                <a:latin typeface="Book Antiqua" pitchFamily="18" charset="0"/>
              </a:rPr>
              <a:t>submit all accepted application forms (including supporting documents) on daily basis, to CRA/CRA-Facilitation Centre (FC) for digitization by hand where the PoP-SP and the CRA-FC are co-located or transmit to CRA in Mumbai by post</a:t>
            </a:r>
          </a:p>
          <a:p>
            <a:pPr marL="231775" lvl="0" indent="341313" algn="just"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Initial Contribution Processing at the Time of Registration: </a:t>
            </a:r>
          </a:p>
          <a:p>
            <a:pPr marL="1092200" lvl="0" indent="-177800" algn="just">
              <a:buFont typeface="Wingdings" pitchFamily="2" charset="2"/>
              <a:buChar char="ü"/>
            </a:pPr>
            <a:r>
              <a:rPr lang="en-GB" sz="1600" b="0" dirty="0" smtClean="0">
                <a:latin typeface="Book Antiqua" pitchFamily="18" charset="0"/>
              </a:rPr>
              <a:t>collect duly filled NPS Contribution Instruction Slip (NCIS) along with the application form and ensure all the relevant details are provided in NCIS by the Subscriber.</a:t>
            </a:r>
          </a:p>
          <a:p>
            <a:pPr marL="1092200" indent="-177800" algn="just">
              <a:buFont typeface="Wingdings" pitchFamily="2" charset="2"/>
              <a:buChar char="ü"/>
            </a:pPr>
            <a:r>
              <a:rPr lang="en-GB" sz="1600" b="0" dirty="0" smtClean="0">
                <a:latin typeface="Book Antiqua" pitchFamily="18" charset="0"/>
              </a:rPr>
              <a:t>remit the clear funds, after deducting its charges and applicable tax, to the Trustee Bank on T+1 basis for the corresponding PRAN of the subscriber</a:t>
            </a:r>
          </a:p>
          <a:p>
            <a:pPr marL="1092200" indent="-177800" algn="just">
              <a:buFont typeface="Wingdings" pitchFamily="2" charset="2"/>
              <a:buChar char="ü"/>
            </a:pPr>
            <a:r>
              <a:rPr lang="en-GB" sz="1600" b="0" dirty="0" smtClean="0">
                <a:latin typeface="Book Antiqua" pitchFamily="18" charset="0"/>
              </a:rPr>
              <a:t> retain the ‘NCIS’ and other transaction related documents with itself</a:t>
            </a:r>
            <a:endParaRPr lang="en-US" sz="1600" b="0" dirty="0" smtClean="0">
              <a:latin typeface="Book Antiqua" pitchFamily="18" charset="0"/>
            </a:endParaRPr>
          </a:p>
          <a:p>
            <a:pPr marL="1092200" lvl="0" indent="-177800" algn="just">
              <a:buFont typeface="Wingdings" pitchFamily="2" charset="2"/>
              <a:buChar char="Ø"/>
            </a:pPr>
            <a:endParaRPr lang="en-US" sz="1600" b="0" dirty="0" smtClean="0">
              <a:latin typeface="Book Antiqua" pitchFamily="18" charset="0"/>
            </a:endParaRPr>
          </a:p>
          <a:p>
            <a:pPr marL="231775" indent="341313" algn="just">
              <a:buFont typeface="Wingdings" pitchFamily="2" charset="2"/>
              <a:buChar char="q"/>
            </a:pPr>
            <a:endParaRPr lang="en-US" sz="18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0104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Regular Contribution Upload</a:t>
            </a:r>
          </a:p>
        </p:txBody>
      </p:sp>
      <p:pic>
        <p:nvPicPr>
          <p:cNvPr id="4" name="Content Placeholder 3" descr="Contribution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066801"/>
            <a:ext cx="8305800" cy="3581400"/>
          </a:xfrm>
        </p:spPr>
      </p:pic>
      <p:sp>
        <p:nvSpPr>
          <p:cNvPr id="5" name="Rounded Rectangle 4"/>
          <p:cNvSpPr/>
          <p:nvPr/>
        </p:nvSpPr>
        <p:spPr bwMode="auto">
          <a:xfrm>
            <a:off x="381000" y="4800600"/>
            <a:ext cx="8458200" cy="16764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231775" lvl="0" indent="-231775" algn="just">
              <a:buFont typeface="Wingdings" pitchFamily="2" charset="2"/>
              <a:buChar char="q"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PoP/PoP-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SP shall perform all due diligence in accepting NCIS from subscriber and will  check for PRAN no., Name, Payment details etc. </a:t>
            </a:r>
          </a:p>
          <a:p>
            <a:pPr lvl="0" algn="just">
              <a:buFont typeface="Wingdings" pitchFamily="2" charset="2"/>
              <a:buChar char="q"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</a:rPr>
              <a:t> U</a:t>
            </a:r>
            <a:r>
              <a:rPr lang="en-GB" sz="1600" dirty="0" err="1" smtClean="0">
                <a:latin typeface="Book Antiqua" pitchFamily="18" charset="0"/>
              </a:rPr>
              <a:t>pload</a:t>
            </a:r>
            <a:r>
              <a:rPr lang="en-GB" sz="1600" dirty="0" smtClean="0">
                <a:latin typeface="Book Antiqua" pitchFamily="18" charset="0"/>
              </a:rPr>
              <a:t> subscriber contribution details online into the CRA system. </a:t>
            </a:r>
          </a:p>
          <a:p>
            <a:pPr marL="231775" lvl="0" indent="-231775" algn="just">
              <a:buFont typeface="Wingdings" pitchFamily="2" charset="2"/>
              <a:buChar char="q"/>
            </a:pPr>
            <a:r>
              <a:rPr lang="en-GB" sz="1600" dirty="0" smtClean="0">
                <a:latin typeface="Book Antiqua" pitchFamily="18" charset="0"/>
              </a:rPr>
              <a:t>Remit the clear funds, after deducting its charges and applicable tax, to the Trustee Bank on T+1 basis for the corresponding PRAN of the subscriber. (T: date of receipt of clear funds) </a:t>
            </a:r>
            <a:endParaRPr lang="en-US" sz="1600" dirty="0" smtClean="0">
              <a:latin typeface="Book Antiqua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Subscriber Servicing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105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Provides NPS services to subscriber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Subscriber Registration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Regular subscriber’s contribution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Change in subscriber details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Change of investment scheme/fund manager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Processing of withdrawal request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Processing of request for subscriber shifting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Issuance of printed Account statement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Attend request from subscriber for the re-issue of </a:t>
            </a:r>
            <a:r>
              <a:rPr lang="en-US" sz="1800" dirty="0" err="1" smtClean="0">
                <a:latin typeface="Book Antiqua" pitchFamily="18" charset="0"/>
              </a:rPr>
              <a:t>i</a:t>
            </a:r>
            <a:r>
              <a:rPr lang="en-US" sz="1800" dirty="0" smtClean="0">
                <a:latin typeface="Book Antiqua" pitchFamily="18" charset="0"/>
              </a:rPr>
              <a:t>-pin , t-pin , PRAN card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dirty="0" smtClean="0">
                <a:latin typeface="Book Antiqua" pitchFamily="18" charset="0"/>
              </a:rPr>
              <a:t>Any other service prescribed by PFRDA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Grievance 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4800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</a:pPr>
            <a:r>
              <a:rPr lang="en-GB" sz="1900" b="0" dirty="0" smtClean="0">
                <a:latin typeface="Book Antiqua" pitchFamily="18" charset="0"/>
              </a:rPr>
              <a:t>Activities carried by PoP/PoP-SP for handling grievances from the subscribers and other NPS Intermediaries:</a:t>
            </a:r>
          </a:p>
          <a:p>
            <a:pPr marL="519113" lvl="0" indent="-28733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900" b="0" dirty="0" smtClean="0">
                <a:latin typeface="Book Antiqua" pitchFamily="18" charset="0"/>
              </a:rPr>
              <a:t>Receive and upload all grievances submitted by the subscriber in the Central Grievance Management System (CGMS) of CRA on a daily basis.</a:t>
            </a:r>
          </a:p>
          <a:p>
            <a:pPr marL="519113" lvl="0" indent="-287338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900" b="0" dirty="0" smtClean="0">
                <a:latin typeface="Book Antiqua" pitchFamily="18" charset="0"/>
              </a:rPr>
              <a:t>If PoP/PoP-SP has grievances against any NPS Intermediary such as CRA or  TB, it shall raise grievance using CGMS of the CRA or at the CRA call centre. </a:t>
            </a:r>
          </a:p>
          <a:p>
            <a:pPr marL="231775" lvl="0" indent="-231775" algn="just">
              <a:lnSpc>
                <a:spcPct val="150000"/>
              </a:lnSpc>
            </a:pPr>
            <a:endParaRPr lang="en-GB" sz="1900" b="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Grievance Resolution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5181600"/>
          </a:xfrm>
        </p:spPr>
        <p:txBody>
          <a:bodyPr/>
          <a:lstStyle/>
          <a:p>
            <a:pPr marL="0" lvl="0" indent="0" algn="just">
              <a:lnSpc>
                <a:spcPct val="150000"/>
              </a:lnSpc>
            </a:pPr>
            <a:endParaRPr lang="en-GB" sz="1800" b="0" dirty="0" smtClean="0">
              <a:latin typeface="Book Antiqua" pitchFamily="18" charset="0"/>
            </a:endParaRPr>
          </a:p>
          <a:p>
            <a:pPr marL="0" lvl="0" indent="0" algn="just">
              <a:lnSpc>
                <a:spcPct val="150000"/>
              </a:lnSpc>
            </a:pPr>
            <a:r>
              <a:rPr lang="en-GB" sz="1800" b="0" dirty="0" smtClean="0">
                <a:latin typeface="Book Antiqua" pitchFamily="18" charset="0"/>
              </a:rPr>
              <a:t>The grievances against a PoP/PoP-SP raised either by the subscriber or by the NPS Intermediary shall be resolved within 7 days of receiving of grievance :</a:t>
            </a:r>
          </a:p>
          <a:p>
            <a:pPr marL="0" lvl="0" indent="0" algn="just">
              <a:lnSpc>
                <a:spcPct val="150000"/>
              </a:lnSpc>
            </a:pPr>
            <a:endParaRPr lang="en-GB" sz="1800" b="0" dirty="0" smtClean="0">
              <a:latin typeface="Book Antiqua" pitchFamily="18" charset="0"/>
            </a:endParaRPr>
          </a:p>
          <a:p>
            <a:pPr marL="4635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800" b="0" dirty="0" smtClean="0">
                <a:latin typeface="Book Antiqua" pitchFamily="18" charset="0"/>
              </a:rPr>
              <a:t>the POP-SP is expected to resolve any such grievance within three days; </a:t>
            </a:r>
          </a:p>
          <a:p>
            <a:pPr marL="4635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800" b="0" dirty="0" smtClean="0">
                <a:latin typeface="Book Antiqua" pitchFamily="18" charset="0"/>
              </a:rPr>
              <a:t>in case of no resolution the grievance within first three days of reporting of such, it will be escalated at POP level and will be expected to be resolved within maximum 4 days thereafter) </a:t>
            </a:r>
          </a:p>
          <a:p>
            <a:pPr marL="463550" lvl="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GB" sz="1800" b="0" dirty="0" smtClean="0">
                <a:latin typeface="Book Antiqua" pitchFamily="18" charset="0"/>
              </a:rPr>
              <a:t>  the resolution shall be posted in the CGMS system for each grievance.  </a:t>
            </a:r>
            <a:endParaRPr lang="en-US" sz="1800" b="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MIS Uploading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458200" cy="5181600"/>
          </a:xfrm>
        </p:spPr>
        <p:txBody>
          <a:bodyPr/>
          <a:lstStyle/>
          <a:p>
            <a:pPr marL="0" indent="0" algn="just"/>
            <a:r>
              <a:rPr lang="en-GB" sz="2200" b="0" dirty="0" smtClean="0">
                <a:latin typeface="Book Antiqua" pitchFamily="18" charset="0"/>
              </a:rPr>
              <a:t>POP-SP shall prepare various types of MIS and upload the same to the CRA system. For each type of request the POP-SP shall prepare and upload separate MIS file.</a:t>
            </a:r>
            <a:endParaRPr lang="en-US" sz="2200" b="0" dirty="0" smtClean="0">
              <a:latin typeface="Book Antiqua" pitchFamily="18" charset="0"/>
            </a:endParaRP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Subscriber Registration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Contribution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Withdrawal 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Scheme Preference Change/Switch 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Subscriber Modification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I-PIN/T-PIN Request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Shifting of Subscriber from one POP-SP to another</a:t>
            </a: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Dishonored </a:t>
            </a:r>
            <a:r>
              <a:rPr lang="en-US" sz="1800" b="0" dirty="0" err="1" smtClean="0">
                <a:latin typeface="Book Antiqua" pitchFamily="18" charset="0"/>
              </a:rPr>
              <a:t>Cheques</a:t>
            </a:r>
            <a:endParaRPr lang="en-US" sz="1800" b="0" dirty="0" smtClean="0">
              <a:latin typeface="Book Antiqua" pitchFamily="18" charset="0"/>
            </a:endParaRPr>
          </a:p>
          <a:p>
            <a:pPr marL="682625" lvl="0" indent="-341313">
              <a:lnSpc>
                <a:spcPct val="150000"/>
              </a:lnSpc>
              <a:buSzPct val="90000"/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PRAN Card Reprinting</a:t>
            </a:r>
            <a:endParaRPr lang="en-US" sz="1800" b="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8580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Checks carried by PoP/PoP (SP)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066799"/>
          <a:ext cx="8763000" cy="5410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211"/>
                <a:gridCol w="3612816"/>
                <a:gridCol w="1537368"/>
                <a:gridCol w="1399005"/>
                <a:gridCol w="1752600"/>
              </a:tblGrid>
              <a:tr h="4485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Sr. No.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Particulars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Tier I Account Opening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2000" b="1" kern="1200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Tier II Account Opening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951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IRA compliant Subscribers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Non IRA compliant Subscribers</a:t>
                      </a:r>
                      <a:r>
                        <a:rPr lang="en-GB" sz="1400" b="1" dirty="0" smtClean="0">
                          <a:solidFill>
                            <a:schemeClr val="tx1"/>
                          </a:solidFill>
                          <a:latin typeface="Book Antiqua" pitchFamily="18" charset="0"/>
                          <a:ea typeface="Times New Roman"/>
                          <a:cs typeface="Times New Roman"/>
                        </a:rPr>
                        <a:t>/ CAF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9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1.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Copy of PRAN Card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Not Applicable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Not Applicable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2.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Subscriber’s Full Name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4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3.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Subscriber’s Address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Not Applicable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4.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Proof of Identity and Address (or Certificate issued by Head of office in case of Non IRA Compliant Subscribers)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Not Applicable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 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5.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Verification of full name with Proof of Identity and Address (or Certificate issued by Head of office) 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Not Applicable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GB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6.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Bank Details 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Non Mandatory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Mandatory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Mandatory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7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7.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Cancelled cheque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Applicable if Bank Details Provided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Mandatory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Mandatory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8.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Nomination Details 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Optional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Optional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Optional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7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9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kern="1200" dirty="0" smtClean="0">
                          <a:solidFill>
                            <a:schemeClr val="dk1"/>
                          </a:solidFill>
                          <a:latin typeface="Book Antiqua" pitchFamily="18" charset="0"/>
                          <a:ea typeface="+mn-ea"/>
                          <a:cs typeface="+mn-cs"/>
                        </a:rPr>
                        <a:t>Scheme Preference </a:t>
                      </a:r>
                      <a:endParaRPr lang="en-US" sz="1400" dirty="0"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400" dirty="0">
                          <a:latin typeface="Book Antiqua" pitchFamily="18" charset="0"/>
                          <a:ea typeface="Times New Roman"/>
                          <a:cs typeface="Times New Roman"/>
                        </a:rPr>
                        <a:t>√</a:t>
                      </a:r>
                      <a:endParaRPr lang="en-US" sz="14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AutoShape 12"/>
          <p:cNvSpPr>
            <a:spLocks noChangeArrowheads="1"/>
          </p:cNvSpPr>
          <p:nvPr/>
        </p:nvSpPr>
        <p:spPr bwMode="auto">
          <a:xfrm>
            <a:off x="-304800" y="1752600"/>
            <a:ext cx="6781800" cy="3276600"/>
          </a:xfrm>
          <a:prstGeom prst="roundRect">
            <a:avLst>
              <a:gd name="adj" fmla="val 6153"/>
            </a:avLst>
          </a:pr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1" name="AutoShape 17"/>
          <p:cNvSpPr>
            <a:spLocks noChangeArrowheads="1"/>
          </p:cNvSpPr>
          <p:nvPr/>
        </p:nvSpPr>
        <p:spPr bwMode="auto">
          <a:xfrm>
            <a:off x="-304800" y="-228600"/>
            <a:ext cx="6781800" cy="1752600"/>
          </a:xfrm>
          <a:prstGeom prst="roundRect">
            <a:avLst>
              <a:gd name="adj" fmla="val 9782"/>
            </a:avLst>
          </a:prstGeom>
          <a:noFill/>
          <a:ln w="9525">
            <a:solidFill>
              <a:srgbClr val="C0C0C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2" name="AutoShape 19"/>
          <p:cNvSpPr>
            <a:spLocks noChangeArrowheads="1"/>
          </p:cNvSpPr>
          <p:nvPr/>
        </p:nvSpPr>
        <p:spPr bwMode="auto">
          <a:xfrm>
            <a:off x="6629400" y="1752600"/>
            <a:ext cx="2971800" cy="3276600"/>
          </a:xfrm>
          <a:prstGeom prst="roundRect">
            <a:avLst>
              <a:gd name="adj" fmla="val 6153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14693" name="Text Box 20"/>
          <p:cNvSpPr txBox="1">
            <a:spLocks noChangeArrowheads="1"/>
          </p:cNvSpPr>
          <p:nvPr/>
        </p:nvSpPr>
        <p:spPr bwMode="auto">
          <a:xfrm>
            <a:off x="7162800" y="3200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latin typeface="Impact" pitchFamily="34" charset="0"/>
              </a:rPr>
              <a:t>Questions ?</a:t>
            </a:r>
          </a:p>
        </p:txBody>
      </p:sp>
      <p:sp>
        <p:nvSpPr>
          <p:cNvPr id="114695" name="Text Box 45"/>
          <p:cNvSpPr txBox="1">
            <a:spLocks noChangeArrowheads="1"/>
          </p:cNvSpPr>
          <p:nvPr/>
        </p:nvSpPr>
        <p:spPr bwMode="auto">
          <a:xfrm>
            <a:off x="2514600" y="316865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Impact" pitchFamily="34" charset="0"/>
              </a:rPr>
              <a:t>Thank You</a:t>
            </a:r>
          </a:p>
        </p:txBody>
      </p:sp>
      <p:pic>
        <p:nvPicPr>
          <p:cNvPr id="114696" name="Picture 5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5486400"/>
            <a:ext cx="79851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6858000" cy="990600"/>
          </a:xfrm>
        </p:spPr>
        <p:txBody>
          <a:bodyPr/>
          <a:lstStyle/>
          <a:p>
            <a:r>
              <a:rPr lang="en-US" sz="4000" dirty="0" smtClean="0">
                <a:latin typeface="Book Antiqua" pitchFamily="18" charset="0"/>
              </a:rPr>
              <a:t>List of POPs Contd..</a:t>
            </a:r>
            <a:r>
              <a:rPr lang="en-US" i="1" dirty="0" smtClean="0">
                <a:latin typeface="Book Antiqua" pitchFamily="18" charset="0"/>
              </a:rPr>
              <a:t>(Alphabetical order)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b="0" dirty="0" smtClean="0"/>
              <a:t>42. State Bank of Travancore</a:t>
            </a:r>
          </a:p>
          <a:p>
            <a:r>
              <a:rPr lang="en-US" sz="1400" b="0" dirty="0" smtClean="0"/>
              <a:t>43. Steel City Securities Ltd</a:t>
            </a:r>
          </a:p>
          <a:p>
            <a:r>
              <a:rPr lang="en-US" sz="1400" b="0" dirty="0" smtClean="0"/>
              <a:t>44.</a:t>
            </a:r>
            <a:r>
              <a:rPr lang="en-US" sz="1400" dirty="0" smtClean="0"/>
              <a:t> </a:t>
            </a:r>
            <a:r>
              <a:rPr lang="en-US" sz="1400" b="0" dirty="0" smtClean="0"/>
              <a:t>Stock Holding Corporation Of India Ltd</a:t>
            </a:r>
          </a:p>
          <a:p>
            <a:r>
              <a:rPr lang="en-US" sz="1400" b="0" dirty="0" smtClean="0"/>
              <a:t>45.</a:t>
            </a:r>
            <a:r>
              <a:rPr lang="en-US" sz="1400" dirty="0" smtClean="0"/>
              <a:t> </a:t>
            </a:r>
            <a:r>
              <a:rPr lang="en-US" sz="1400" b="0" dirty="0" smtClean="0"/>
              <a:t>Syndicate Bank</a:t>
            </a:r>
          </a:p>
          <a:p>
            <a:r>
              <a:rPr lang="en-US" sz="1400" b="0" dirty="0" smtClean="0"/>
              <a:t>46.</a:t>
            </a:r>
            <a:r>
              <a:rPr lang="en-US" sz="1400" dirty="0" smtClean="0"/>
              <a:t> </a:t>
            </a:r>
            <a:r>
              <a:rPr lang="en-US" sz="1400" b="0" dirty="0" err="1" smtClean="0"/>
              <a:t>Tamilnad</a:t>
            </a:r>
            <a:r>
              <a:rPr lang="en-US" sz="1400" b="0" dirty="0" smtClean="0"/>
              <a:t> Mercantile Bank Ltd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47. The Federal Bank Ltd.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48. The </a:t>
            </a:r>
            <a:r>
              <a:rPr lang="en-US" sz="1400" b="0" dirty="0" err="1" smtClean="0"/>
              <a:t>Karur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Vysya</a:t>
            </a:r>
            <a:r>
              <a:rPr lang="en-US" sz="1400" b="0" dirty="0" smtClean="0"/>
              <a:t> Bank</a:t>
            </a:r>
          </a:p>
          <a:p>
            <a:r>
              <a:rPr lang="en-US" sz="1400" b="0" dirty="0" smtClean="0"/>
              <a:t>49. The </a:t>
            </a:r>
            <a:r>
              <a:rPr lang="en-US" sz="1400" b="0" dirty="0" err="1" smtClean="0"/>
              <a:t>Lakshmi</a:t>
            </a:r>
            <a:r>
              <a:rPr lang="en-US" sz="1400" b="0" dirty="0" smtClean="0"/>
              <a:t> Vilas Bank Limited</a:t>
            </a:r>
          </a:p>
          <a:p>
            <a:r>
              <a:rPr lang="en-US" sz="1400" b="0" dirty="0" smtClean="0"/>
              <a:t>50.</a:t>
            </a:r>
            <a:r>
              <a:rPr lang="en-US" sz="1400" dirty="0" smtClean="0"/>
              <a:t> </a:t>
            </a:r>
            <a:r>
              <a:rPr lang="en-US" sz="1400" b="0" dirty="0" smtClean="0"/>
              <a:t>The South Indian Bank Ltd.</a:t>
            </a:r>
            <a:r>
              <a:rPr lang="en-US" sz="1400" dirty="0" smtClean="0"/>
              <a:t> </a:t>
            </a:r>
          </a:p>
          <a:p>
            <a:r>
              <a:rPr lang="en-US" sz="1400" b="0" dirty="0" smtClean="0"/>
              <a:t>51.  UCO Bank</a:t>
            </a:r>
          </a:p>
          <a:p>
            <a:pPr>
              <a:buAutoNum type="arabicPeriod" startAt="52"/>
            </a:pPr>
            <a:r>
              <a:rPr lang="en-US" sz="1400" b="0" dirty="0" smtClean="0"/>
              <a:t>Union Bank of India</a:t>
            </a:r>
          </a:p>
          <a:p>
            <a:pPr>
              <a:buAutoNum type="arabicPeriod" startAt="52"/>
            </a:pPr>
            <a:r>
              <a:rPr lang="en-US" sz="1400" b="0" dirty="0" smtClean="0"/>
              <a:t>United Bank of India</a:t>
            </a:r>
            <a:r>
              <a:rPr lang="en-US" sz="1400" dirty="0" smtClean="0"/>
              <a:t> </a:t>
            </a:r>
          </a:p>
          <a:p>
            <a:pPr>
              <a:buAutoNum type="arabicPeriod" startAt="52"/>
            </a:pPr>
            <a:r>
              <a:rPr lang="en-US" sz="1400" b="0" dirty="0" smtClean="0"/>
              <a:t>UTI Asset Management Company Limited </a:t>
            </a:r>
          </a:p>
          <a:p>
            <a:pPr>
              <a:buAutoNum type="arabicPeriod" startAt="52"/>
            </a:pPr>
            <a:r>
              <a:rPr lang="en-US" sz="1400" b="0" dirty="0" smtClean="0"/>
              <a:t>UTI Technology Services Ltd.</a:t>
            </a:r>
          </a:p>
          <a:p>
            <a:pPr>
              <a:buAutoNum type="arabicPeriod" startAt="52"/>
            </a:pPr>
            <a:r>
              <a:rPr lang="en-US" sz="1400" b="0" dirty="0" smtClean="0"/>
              <a:t> </a:t>
            </a:r>
            <a:r>
              <a:rPr lang="en-US" sz="1400" b="0" dirty="0" err="1" smtClean="0"/>
              <a:t>Vijaya</a:t>
            </a:r>
            <a:r>
              <a:rPr lang="en-US" sz="1400" b="0" dirty="0" smtClean="0"/>
              <a:t> Bank</a:t>
            </a:r>
          </a:p>
          <a:p>
            <a:pPr>
              <a:buAutoNum type="arabicPeriod" startAt="52"/>
            </a:pPr>
            <a:r>
              <a:rPr lang="en-US" sz="1400" b="0" dirty="0" smtClean="0"/>
              <a:t> Yes Bank Ltd </a:t>
            </a:r>
          </a:p>
          <a:p>
            <a:pPr>
              <a:buAutoNum type="arabicPeriod" startAt="52"/>
            </a:pPr>
            <a:r>
              <a:rPr lang="en-US" sz="1400" b="0" dirty="0" smtClean="0"/>
              <a:t>Zen Securities Limited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4495800" cy="3657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Collection of Funds from identified POP/POP-SP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Pooling of Funds at Trust Account at Nodal Branch. Fund Receipt Confirmation to CRA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Remittance of funds to PFMs, as per CRA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Fund Reconciliation with CRA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447800"/>
            <a:ext cx="4191000" cy="685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Book Antiqua" pitchFamily="18" charset="0"/>
              </a:rPr>
              <a:t>Trustee Bank (TB)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467100" y="39243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3352800"/>
            <a:ext cx="2514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Trustee Bank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is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Bank of India (BOI)</a:t>
            </a:r>
          </a:p>
        </p:txBody>
      </p:sp>
      <p:pic>
        <p:nvPicPr>
          <p:cNvPr id="28679" name="Picture 10" descr="hedge fund manag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1413" y="1447800"/>
            <a:ext cx="2008187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4648200" cy="4114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Performs the investment management functions under the NPS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PFMs invests strictly in accordance with guidelines issued by the PFRDA/NPS Trust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Provides daily NAV under NPS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447800"/>
            <a:ext cx="4191000" cy="685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Book Antiqua" pitchFamily="18" charset="0"/>
              </a:rPr>
              <a:t>Pension Fund Managers (PFM)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62300" y="40767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3263900"/>
            <a:ext cx="3733800" cy="27392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Pension Fund Managers under Unorganized Sectors are: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</a:p>
          <a:p>
            <a:pPr marL="292100" indent="-292100">
              <a:buFont typeface="Wingdings" pitchFamily="2" charset="2"/>
              <a:buChar char="ü"/>
              <a:defRPr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ICICI Prudential Pension Funds Management Company Limited</a:t>
            </a:r>
          </a:p>
          <a:p>
            <a:pPr marL="292100" indent="-292100">
              <a:buFont typeface="Wingdings" pitchFamily="2" charset="2"/>
              <a:buChar char="ü"/>
              <a:defRPr/>
            </a:pPr>
            <a:r>
              <a:rPr lang="en-US" sz="1500" b="1" dirty="0" err="1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Kotak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 </a:t>
            </a: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Mahindra Pension Fund  Limited</a:t>
            </a:r>
          </a:p>
          <a:p>
            <a:pPr marL="292100" indent="-292100">
              <a:buFont typeface="Wingdings" pitchFamily="2" charset="2"/>
              <a:buChar char="ü"/>
              <a:defRPr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Reliance Capital Pension Fund Limited </a:t>
            </a:r>
          </a:p>
          <a:p>
            <a:pPr marL="292100" indent="-292100">
              <a:buFont typeface="Wingdings" pitchFamily="2" charset="2"/>
              <a:buChar char="ü"/>
              <a:defRPr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SBI Pension Funds Limited</a:t>
            </a:r>
          </a:p>
          <a:p>
            <a:pPr marL="292100" indent="-292100">
              <a:buFont typeface="Wingdings" pitchFamily="2" charset="2"/>
              <a:buChar char="ü"/>
              <a:defRPr/>
            </a:pPr>
            <a:r>
              <a:rPr lang="en-US" sz="15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UTI Retirement Solutions Limited</a:t>
            </a:r>
          </a:p>
        </p:txBody>
      </p:sp>
      <p:pic>
        <p:nvPicPr>
          <p:cNvPr id="29703" name="Picture 9" descr="banker300px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2209800"/>
            <a:ext cx="4495800" cy="2895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latin typeface="Book Antiqua" pitchFamily="18" charset="0"/>
              </a:rPr>
              <a:t>Providing Custodial services in compliance with SEBI Custodial Regulations 1996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latin typeface="Book Antiqua" pitchFamily="18" charset="0"/>
              </a:rPr>
              <a:t>Settlement Processing of Assets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latin typeface="Book Antiqua" pitchFamily="18" charset="0"/>
              </a:rPr>
              <a:t>Safe keeping of securities - Electronic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latin typeface="Book Antiqua" pitchFamily="18" charset="0"/>
              </a:rPr>
              <a:t>Physical Custody of Securities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800" smtClean="0">
                <a:latin typeface="Book Antiqua" pitchFamily="18" charset="0"/>
              </a:rPr>
              <a:t>Corporate Actions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447800"/>
            <a:ext cx="4191000" cy="685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Book Antiqua" pitchFamily="18" charset="0"/>
              </a:rPr>
              <a:t>Custodian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62300" y="39243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57800" y="3733800"/>
            <a:ext cx="3429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Stock Holding Corporation of India (SCHIL) </a:t>
            </a:r>
          </a:p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Is</a:t>
            </a:r>
          </a:p>
          <a:p>
            <a:pPr algn="ctr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Custodian</a:t>
            </a:r>
          </a:p>
        </p:txBody>
      </p:sp>
      <p:pic>
        <p:nvPicPr>
          <p:cNvPr id="30727" name="Picture 6" descr="25dema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17145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362200"/>
            <a:ext cx="4267200" cy="2133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dirty="0" smtClean="0">
                <a:latin typeface="Book Antiqua" pitchFamily="18" charset="0"/>
              </a:rPr>
              <a:t>Responsible for delivering a regular monthly pension against the accumulated NPS corpus to the subscriber. 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447800"/>
            <a:ext cx="4191000" cy="685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Book Antiqua" pitchFamily="18" charset="0"/>
              </a:rPr>
              <a:t>Annuity Service Provider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162300" y="39243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1750" name="Picture 6" descr="elsa11.jpg"/>
          <p:cNvPicPr>
            <a:picLocks noChangeAspect="1"/>
          </p:cNvPicPr>
          <p:nvPr/>
        </p:nvPicPr>
        <p:blipFill>
          <a:blip r:embed="rId2" cstate="print"/>
          <a:srcRect b="10220"/>
          <a:stretch>
            <a:fillRect/>
          </a:stretch>
        </p:blipFill>
        <p:spPr bwMode="auto">
          <a:xfrm>
            <a:off x="5562600" y="1066800"/>
            <a:ext cx="2590800" cy="1754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29200" y="2971800"/>
            <a:ext cx="411480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Annuity Service Providers 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FF0000"/>
                </a:solidFill>
                <a:latin typeface="Book Antiqua" pitchFamily="18" charset="0"/>
              </a:rPr>
              <a:t>under </a:t>
            </a:r>
            <a:r>
              <a:rPr lang="en-US" sz="1600" b="1" dirty="0" smtClean="0">
                <a:solidFill>
                  <a:srgbClr val="FF0000"/>
                </a:solidFill>
                <a:latin typeface="Book Antiqua" pitchFamily="18" charset="0"/>
              </a:rPr>
              <a:t>NPS</a:t>
            </a:r>
          </a:p>
          <a:p>
            <a:pPr algn="ctr">
              <a:defRPr/>
            </a:pPr>
            <a:endParaRPr lang="en-US" sz="1600" b="1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Bajaj Allianz Life Insurance Co. Ltd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HDFC </a:t>
            </a:r>
            <a:r>
              <a:rPr lang="en-US" sz="1600" dirty="0" smtClean="0"/>
              <a:t>Life Insurance Co. Ltd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ICICI </a:t>
            </a:r>
            <a:r>
              <a:rPr lang="en-US" sz="1600" dirty="0" smtClean="0"/>
              <a:t>Prudential Life Insurance Co. Ltd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Life </a:t>
            </a:r>
            <a:r>
              <a:rPr lang="en-US" sz="1600" dirty="0" smtClean="0"/>
              <a:t>Insurance Corporation of </a:t>
            </a:r>
            <a:r>
              <a:rPr lang="en-US" sz="1600" dirty="0" smtClean="0"/>
              <a:t>India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Reliance </a:t>
            </a:r>
            <a:r>
              <a:rPr lang="en-US" sz="1600" dirty="0" smtClean="0"/>
              <a:t>Life Insurance Co. Ltd.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SBI </a:t>
            </a:r>
            <a:r>
              <a:rPr lang="en-US" sz="1600" dirty="0" smtClean="0"/>
              <a:t>Life Insurance Co. Ltd. 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600" dirty="0" smtClean="0"/>
              <a:t>Star </a:t>
            </a:r>
            <a:r>
              <a:rPr lang="en-US" sz="1600" dirty="0" smtClean="0"/>
              <a:t>Union Dai-</a:t>
            </a:r>
            <a:r>
              <a:rPr lang="en-US" sz="1600" dirty="0" err="1" smtClean="0"/>
              <a:t>ichi</a:t>
            </a:r>
            <a:r>
              <a:rPr lang="en-US" sz="1600" dirty="0" smtClean="0"/>
              <a:t> Life Insurance Co. Ltd. </a:t>
            </a:r>
            <a:endParaRPr lang="en-US" sz="1600" b="1" dirty="0" smtClean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8" descr="E:\NPS Project\Pension Pics\1124481_india_outline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004888"/>
            <a:ext cx="4535488" cy="554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024063"/>
            <a:ext cx="5715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Reach of NPS</a:t>
            </a:r>
          </a:p>
        </p:txBody>
      </p:sp>
      <p:sp>
        <p:nvSpPr>
          <p:cNvPr id="13" name="Slide Number Placeholder 3"/>
          <p:cNvSpPr txBox="1">
            <a:spLocks/>
          </p:cNvSpPr>
          <p:nvPr/>
        </p:nvSpPr>
        <p:spPr>
          <a:xfrm>
            <a:off x="8229600" y="6397625"/>
            <a:ext cx="758825" cy="247650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8507FA38-3467-43CA-A476-81ECC892B475}" type="slidenum">
              <a:rPr lang="en-US" sz="1200">
                <a:solidFill>
                  <a:srgbClr val="2DA2BF">
                    <a:shade val="75000"/>
                  </a:srgbClr>
                </a:solidFill>
                <a:latin typeface="Arial" charset="0"/>
                <a:ea typeface="+mn-ea"/>
                <a:cs typeface="+mn-cs"/>
              </a:rPr>
              <a:pPr algn="r">
                <a:defRPr/>
              </a:pPr>
              <a:t>16</a:t>
            </a:fld>
            <a:endParaRPr lang="en-US" sz="1400">
              <a:solidFill>
                <a:srgbClr val="2DA2BF">
                  <a:shade val="75000"/>
                </a:srgbClr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09800" y="987425"/>
            <a:ext cx="4419600" cy="496669"/>
          </a:xfrm>
          <a:prstGeom prst="roundRect">
            <a:avLst/>
          </a:prstGeom>
          <a:gradFill rotWithShape="1">
            <a:gsLst>
              <a:gs pos="0">
                <a:srgbClr val="2DA2BF">
                  <a:tint val="75000"/>
                  <a:shade val="85000"/>
                  <a:satMod val="230000"/>
                </a:srgbClr>
              </a:gs>
              <a:gs pos="25000">
                <a:srgbClr val="2DA2BF">
                  <a:tint val="90000"/>
                  <a:shade val="70000"/>
                  <a:satMod val="220000"/>
                </a:srgbClr>
              </a:gs>
              <a:gs pos="50000">
                <a:srgbClr val="2DA2BF">
                  <a:tint val="90000"/>
                  <a:shade val="58000"/>
                  <a:satMod val="225000"/>
                </a:srgbClr>
              </a:gs>
              <a:gs pos="65000">
                <a:srgbClr val="2DA2BF">
                  <a:tint val="90000"/>
                  <a:shade val="58000"/>
                  <a:satMod val="225000"/>
                </a:srgbClr>
              </a:gs>
              <a:gs pos="80000">
                <a:srgbClr val="2DA2BF">
                  <a:tint val="90000"/>
                  <a:shade val="69000"/>
                  <a:satMod val="220000"/>
                </a:srgbClr>
              </a:gs>
              <a:gs pos="100000">
                <a:srgbClr val="2DA2BF">
                  <a:tint val="77000"/>
                  <a:shade val="80000"/>
                  <a:satMod val="230000"/>
                </a:srgbClr>
              </a:gs>
            </a:gsLst>
            <a:lin ang="5400000" scaled="1"/>
          </a:gradFill>
          <a:ln w="10000" cap="flat" cmpd="sng" algn="ctr">
            <a:solidFill>
              <a:schemeClr val="tx1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National Pension System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2057400"/>
            <a:ext cx="1524000" cy="685800"/>
          </a:xfrm>
          <a:prstGeom prst="rect">
            <a:avLst/>
          </a:prstGeom>
          <a:solidFill>
            <a:srgbClr val="EB641B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Central Government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0" y="2057400"/>
            <a:ext cx="1524000" cy="685800"/>
          </a:xfrm>
          <a:prstGeom prst="rect">
            <a:avLst/>
          </a:prstGeom>
          <a:solidFill>
            <a:srgbClr val="DA1F2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State Government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62400" y="2057400"/>
            <a:ext cx="1371600" cy="685800"/>
          </a:xfrm>
          <a:prstGeom prst="rect">
            <a:avLst/>
          </a:prstGeom>
          <a:solidFill>
            <a:srgbClr val="7D3C4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Unorganized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Sector</a:t>
            </a:r>
          </a:p>
        </p:txBody>
      </p:sp>
      <p:cxnSp>
        <p:nvCxnSpPr>
          <p:cNvPr id="18" name="Straight Connector 17"/>
          <p:cNvCxnSpPr>
            <a:endCxn id="23" idx="0"/>
          </p:cNvCxnSpPr>
          <p:nvPr/>
        </p:nvCxnSpPr>
        <p:spPr>
          <a:xfrm flipV="1">
            <a:off x="1192213" y="1523782"/>
            <a:ext cx="6961187" cy="6350"/>
          </a:xfrm>
          <a:prstGeom prst="line">
            <a:avLst/>
          </a:prstGeom>
          <a:noFill/>
          <a:ln w="38100" cap="flat" cmpd="sng" algn="ctr">
            <a:solidFill>
              <a:srgbClr val="2DA2B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p:spPr>
      </p:cxnSp>
      <p:sp>
        <p:nvSpPr>
          <p:cNvPr id="19" name="Down Arrow 18"/>
          <p:cNvSpPr/>
          <p:nvPr/>
        </p:nvSpPr>
        <p:spPr>
          <a:xfrm>
            <a:off x="1143000" y="1524000"/>
            <a:ext cx="152400" cy="533400"/>
          </a:xfrm>
          <a:prstGeom prst="downArrow">
            <a:avLst/>
          </a:prstGeom>
          <a:solidFill>
            <a:srgbClr val="2DA2BF"/>
          </a:solidFill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3124200" y="1524000"/>
            <a:ext cx="152400" cy="533400"/>
          </a:xfrm>
          <a:prstGeom prst="downArrow">
            <a:avLst/>
          </a:prstGeom>
          <a:solidFill>
            <a:srgbClr val="2DA2BF"/>
          </a:solidFill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4495800" y="1524000"/>
            <a:ext cx="152400" cy="533400"/>
          </a:xfrm>
          <a:prstGeom prst="downArrow">
            <a:avLst/>
          </a:prstGeom>
          <a:solidFill>
            <a:srgbClr val="2DA2BF"/>
          </a:solidFill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62800" y="2057400"/>
            <a:ext cx="1371600" cy="685800"/>
          </a:xfrm>
          <a:prstGeom prst="rect">
            <a:avLst/>
          </a:prstGeom>
          <a:solidFill>
            <a:srgbClr val="DEF5FA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NPS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Lite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8077200" y="1524000"/>
            <a:ext cx="152400" cy="533400"/>
          </a:xfrm>
          <a:prstGeom prst="downArrow">
            <a:avLst/>
          </a:prstGeom>
          <a:solidFill>
            <a:srgbClr val="2DA2BF"/>
          </a:solidFill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400" y="2895600"/>
            <a:ext cx="8229600" cy="304800"/>
          </a:xfrm>
          <a:prstGeom prst="roundRect">
            <a:avLst/>
          </a:prstGeom>
          <a:solidFill>
            <a:srgbClr val="2DA2B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PFRDA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533400" y="3276600"/>
            <a:ext cx="8229600" cy="304800"/>
          </a:xfrm>
          <a:prstGeom prst="roundRect">
            <a:avLst/>
          </a:prstGeom>
          <a:solidFill>
            <a:srgbClr val="2DA2B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NPS Trust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33400" y="3657600"/>
            <a:ext cx="8229600" cy="304800"/>
          </a:xfrm>
          <a:prstGeom prst="roundRect">
            <a:avLst/>
          </a:prstGeom>
          <a:solidFill>
            <a:srgbClr val="2DA2B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Central Record Keeping Agency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533400" y="4038600"/>
            <a:ext cx="8229600" cy="304800"/>
          </a:xfrm>
          <a:prstGeom prst="roundRect">
            <a:avLst/>
          </a:prstGeom>
          <a:solidFill>
            <a:srgbClr val="2DA2B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Trustee Bank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rot="16200000">
            <a:off x="-696912" y="3814762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</a:rPr>
              <a:t>Common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>
                <a:solidFill>
                  <a:sysClr val="windowText" lastClr="000000"/>
                </a:solidFill>
              </a:rPr>
              <a:t>Stakeholders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09600" y="5257800"/>
            <a:ext cx="1371600" cy="533400"/>
          </a:xfrm>
          <a:prstGeom prst="roundRect">
            <a:avLst/>
          </a:prstGeom>
          <a:solidFill>
            <a:srgbClr val="EB641B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PAO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62200" y="5257800"/>
            <a:ext cx="1371600" cy="533400"/>
          </a:xfrm>
          <a:prstGeom prst="roundRect">
            <a:avLst/>
          </a:prstGeom>
          <a:solidFill>
            <a:srgbClr val="DA1F2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Directorate/ DTO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114800" y="5257800"/>
            <a:ext cx="1371600" cy="533400"/>
          </a:xfrm>
          <a:prstGeom prst="roundRect">
            <a:avLst/>
          </a:prstGeom>
          <a:solidFill>
            <a:srgbClr val="7D3C4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POP/POP-SP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91400" y="5257800"/>
            <a:ext cx="1371600" cy="533400"/>
          </a:xfrm>
          <a:prstGeom prst="roundRect">
            <a:avLst/>
          </a:prstGeom>
          <a:solidFill>
            <a:srgbClr val="DEF5FA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Aggregator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85800" y="5943600"/>
            <a:ext cx="1408113" cy="533400"/>
          </a:xfrm>
          <a:prstGeom prst="roundRect">
            <a:avLst/>
          </a:prstGeom>
          <a:solidFill>
            <a:srgbClr val="EB641B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CG Employee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33400" y="4419600"/>
            <a:ext cx="8229600" cy="304800"/>
          </a:xfrm>
          <a:prstGeom prst="roundRect">
            <a:avLst/>
          </a:prstGeom>
          <a:solidFill>
            <a:srgbClr val="2DA2B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Pension Fund Managers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533400" y="4800600"/>
            <a:ext cx="8229600" cy="304800"/>
          </a:xfrm>
          <a:prstGeom prst="roundRect">
            <a:avLst/>
          </a:prstGeom>
          <a:solidFill>
            <a:srgbClr val="2DA2B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Custodian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 rot="16200000">
            <a:off x="-538162" y="5527675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Sector Specific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Text" lastClr="000000"/>
                </a:solidFill>
              </a:rPr>
              <a:t>Stakeholders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362200" y="5943600"/>
            <a:ext cx="1408113" cy="533400"/>
          </a:xfrm>
          <a:prstGeom prst="roundRect">
            <a:avLst/>
          </a:prstGeom>
          <a:solidFill>
            <a:srgbClr val="DA1F28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SG Employee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191000" y="5943600"/>
            <a:ext cx="1408113" cy="533400"/>
          </a:xfrm>
          <a:prstGeom prst="roundRect">
            <a:avLst/>
          </a:prstGeom>
          <a:solidFill>
            <a:srgbClr val="7D3C4A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Voluntary Subscriber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315200" y="5943600"/>
            <a:ext cx="1600200" cy="533400"/>
          </a:xfrm>
          <a:prstGeom prst="roundRect">
            <a:avLst/>
          </a:prstGeom>
          <a:solidFill>
            <a:srgbClr val="DEF5FA">
              <a:lumMod val="50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Economically Disadvantaged  Group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57200" y="5181600"/>
            <a:ext cx="8534400" cy="1447800"/>
          </a:xfrm>
          <a:prstGeom prst="rect">
            <a:avLst/>
          </a:prstGeom>
          <a:solidFill>
            <a:srgbClr val="2DA2BF">
              <a:alpha val="0"/>
            </a:srgbClr>
          </a:solidFill>
          <a:ln w="25400" cap="flat" cmpd="sng" algn="ctr">
            <a:solidFill>
              <a:srgbClr val="2DA2BF">
                <a:shade val="50000"/>
              </a:srgbClr>
            </a:solidFill>
            <a:prstDash val="sys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62600" y="2057400"/>
            <a:ext cx="1371600" cy="685800"/>
          </a:xfrm>
          <a:prstGeom prst="rect">
            <a:avLst/>
          </a:prstGeom>
          <a:solidFill>
            <a:srgbClr val="2DA2B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Corporate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Sector</a:t>
            </a:r>
          </a:p>
        </p:txBody>
      </p:sp>
      <p:sp>
        <p:nvSpPr>
          <p:cNvPr id="42" name="Down Arrow 41"/>
          <p:cNvSpPr/>
          <p:nvPr/>
        </p:nvSpPr>
        <p:spPr>
          <a:xfrm>
            <a:off x="6477000" y="1524000"/>
            <a:ext cx="152400" cy="533400"/>
          </a:xfrm>
          <a:prstGeom prst="downArrow">
            <a:avLst/>
          </a:prstGeom>
          <a:solidFill>
            <a:srgbClr val="2DA2BF"/>
          </a:solidFill>
          <a:ln w="25400" cap="flat" cmpd="sng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" lastClr="FFFFFF"/>
              </a:solidFill>
              <a:latin typeface="Franklin Gothic Book"/>
              <a:ea typeface="+mn-ea"/>
              <a:cs typeface="+mn-cs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791200" y="5257800"/>
            <a:ext cx="1371600" cy="533400"/>
          </a:xfrm>
          <a:prstGeom prst="roundRect">
            <a:avLst/>
          </a:prstGeom>
          <a:solidFill>
            <a:srgbClr val="2DA2B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solidFill>
                  <a:sysClr val="window" lastClr="FFFFFF"/>
                </a:solidFill>
                <a:latin typeface="Book Antiqua" pitchFamily="18" charset="0"/>
                <a:ea typeface="+mn-ea"/>
                <a:cs typeface="+mn-cs"/>
              </a:rPr>
              <a:t>CHO/ CBO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638800" y="5943600"/>
            <a:ext cx="1600200" cy="533400"/>
          </a:xfrm>
          <a:prstGeom prst="roundRect">
            <a:avLst/>
          </a:prstGeom>
          <a:solidFill>
            <a:srgbClr val="2DA2BF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Corporate Underlying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dirty="0">
                <a:solidFill>
                  <a:sysClr val="window" lastClr="FFFFFF"/>
                </a:solidFill>
                <a:latin typeface="Franklin Gothic Book"/>
                <a:ea typeface="+mn-ea"/>
                <a:cs typeface="+mn-cs"/>
              </a:rPr>
              <a:t>Subscriber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a.jpg"/>
          <p:cNvPicPr>
            <a:picLocks noChangeAspect="1"/>
          </p:cNvPicPr>
          <p:nvPr/>
        </p:nvPicPr>
        <p:blipFill>
          <a:blip r:embed="rId2" cstate="print">
            <a:lum bright="46000" contrast="-48000"/>
          </a:blip>
          <a:srcRect/>
          <a:stretch>
            <a:fillRect/>
          </a:stretch>
        </p:blipFill>
        <p:spPr bwMode="auto">
          <a:xfrm>
            <a:off x="2286000" y="22860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057400"/>
            <a:ext cx="7696200" cy="4419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PFRDA, a Prudent </a:t>
            </a:r>
            <a:r>
              <a:rPr lang="en-US" sz="1600" i="1" dirty="0" smtClean="0">
                <a:latin typeface="Book Antiqua" pitchFamily="18" charset="0"/>
              </a:rPr>
              <a:t>Regulator </a:t>
            </a:r>
            <a:r>
              <a:rPr lang="en-US" dirty="0" smtClean="0">
                <a:latin typeface="Book Antiqua" pitchFamily="18" charset="0"/>
              </a:rPr>
              <a:t>created by Government of India.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i="1" dirty="0" smtClean="0">
                <a:latin typeface="Book Antiqua" pitchFamily="18" charset="0"/>
              </a:rPr>
              <a:t>Central Record keeping </a:t>
            </a:r>
            <a:r>
              <a:rPr lang="en-US" dirty="0" smtClean="0">
                <a:latin typeface="Book Antiqua" pitchFamily="18" charset="0"/>
              </a:rPr>
              <a:t>lies with NSDL which is associated in various National level projects for recordkeeping functions. 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Renowned Financial Institutions covering Public/Private Sector Banks, NBFC, Broking houses acting as </a:t>
            </a:r>
            <a:r>
              <a:rPr lang="en-US" sz="1600" i="1" dirty="0" smtClean="0">
                <a:latin typeface="Book Antiqua" pitchFamily="18" charset="0"/>
              </a:rPr>
              <a:t>POP.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Funds are managed by </a:t>
            </a:r>
            <a:r>
              <a:rPr lang="en-US" sz="1600" i="1" dirty="0" smtClean="0">
                <a:latin typeface="Book Antiqua" pitchFamily="18" charset="0"/>
              </a:rPr>
              <a:t>funds managers </a:t>
            </a:r>
            <a:r>
              <a:rPr lang="en-US" dirty="0" smtClean="0">
                <a:latin typeface="Book Antiqua" pitchFamily="18" charset="0"/>
              </a:rPr>
              <a:t>from Public &amp; Private sector with proven track record.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Bank of India, a nationalized bank with wide spread across India, functions as </a:t>
            </a:r>
            <a:r>
              <a:rPr lang="en-US" sz="1600" i="1" dirty="0" smtClean="0">
                <a:latin typeface="Book Antiqua" pitchFamily="18" charset="0"/>
              </a:rPr>
              <a:t>Trustee Bank.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Book Antiqua" pitchFamily="18" charset="0"/>
              </a:rPr>
              <a:t>Stock Holding Corporation of India Ltd, who introduced Custodial services in India, functions as </a:t>
            </a:r>
            <a:r>
              <a:rPr lang="en-US" sz="1600" i="1" dirty="0" smtClean="0">
                <a:latin typeface="Book Antiqua" pitchFamily="18" charset="0"/>
              </a:rPr>
              <a:t>custodian </a:t>
            </a:r>
            <a:r>
              <a:rPr lang="en-US" dirty="0" smtClean="0">
                <a:latin typeface="Book Antiqua" pitchFamily="18" charset="0"/>
              </a:rPr>
              <a:t>for NPS.</a:t>
            </a: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Key Features of NPS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" y="1066800"/>
            <a:ext cx="7848600" cy="990600"/>
          </a:xfrm>
          <a:prstGeom prst="flowChartAlternateProcess">
            <a:avLst/>
          </a:prstGeom>
          <a:solidFill>
            <a:srgbClr val="CC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Unbundled Architecture, where each function is performed by different entity. </a:t>
            </a:r>
          </a:p>
          <a:p>
            <a:pPr algn="ctr">
              <a:defRPr/>
            </a:pPr>
            <a:endParaRPr lang="en-US" sz="1600" b="1" i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400" b="1" i="1" dirty="0">
                <a:solidFill>
                  <a:schemeClr val="tx1"/>
                </a:solidFill>
                <a:latin typeface="Book Antiqua" pitchFamily="18" charset="0"/>
              </a:rPr>
              <a:t>NPS provides an opportunity for subscribers, to be serviced by intermediaries which are renowned in their area, that too at low cost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Key Features of NPS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90800"/>
            <a:ext cx="4495800" cy="3200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12 digit unique number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Issued by Government of India, hence can be used as Identity Proof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In case lost/stolen, Provision of reprint of PRAN card on chargeable basis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" y="1219200"/>
            <a:ext cx="7848600" cy="838200"/>
          </a:xfrm>
          <a:prstGeom prst="flowChartAlternateProcess">
            <a:avLst/>
          </a:prstGeom>
          <a:solidFill>
            <a:srgbClr val="CC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Every individual subscriber is issued a Permanent Retirement Account Number (PRAN) card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0" y="2562225"/>
            <a:ext cx="37909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7" descr="staying_connected_abroad.jpg"/>
          <p:cNvPicPr>
            <a:picLocks noChangeAspect="1"/>
          </p:cNvPicPr>
          <p:nvPr/>
        </p:nvPicPr>
        <p:blipFill>
          <a:blip r:embed="rId2" cstate="print">
            <a:lum bright="46000" contrast="-22000"/>
          </a:blip>
          <a:srcRect/>
          <a:stretch>
            <a:fillRect/>
          </a:stretch>
        </p:blipFill>
        <p:spPr bwMode="auto">
          <a:xfrm>
            <a:off x="2362200" y="2743200"/>
            <a:ext cx="45085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7696200" cy="4419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Book Antiqua" pitchFamily="18" charset="0"/>
              </a:rPr>
              <a:t>NPS account can be operated from anywhere in the country irrespective of employment and geography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Book Antiqua" pitchFamily="18" charset="0"/>
              </a:rPr>
              <a:t>Subscribers can shift from one sector to another 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i="1" dirty="0" smtClean="0">
                <a:latin typeface="Book Antiqua" pitchFamily="18" charset="0"/>
              </a:rPr>
              <a:t>For ex: A subscriber of </a:t>
            </a:r>
            <a:r>
              <a:rPr lang="en-US" sz="1600" i="1" dirty="0" err="1" smtClean="0">
                <a:latin typeface="Book Antiqua" pitchFamily="18" charset="0"/>
              </a:rPr>
              <a:t>Unorganised</a:t>
            </a:r>
            <a:r>
              <a:rPr lang="en-US" sz="1600" i="1" dirty="0" smtClean="0">
                <a:latin typeface="Book Antiqua" pitchFamily="18" charset="0"/>
              </a:rPr>
              <a:t> sector can move to Central </a:t>
            </a:r>
            <a:r>
              <a:rPr lang="en-US" sz="1600" i="1" dirty="0" err="1" smtClean="0">
                <a:latin typeface="Book Antiqua" pitchFamily="18" charset="0"/>
              </a:rPr>
              <a:t>Govt</a:t>
            </a:r>
            <a:r>
              <a:rPr lang="en-US" sz="1600" i="1" dirty="0" smtClean="0">
                <a:latin typeface="Book Antiqua" pitchFamily="18" charset="0"/>
              </a:rPr>
              <a:t>, State </a:t>
            </a:r>
            <a:r>
              <a:rPr lang="en-US" sz="1600" i="1" dirty="0" err="1" smtClean="0">
                <a:latin typeface="Book Antiqua" pitchFamily="18" charset="0"/>
              </a:rPr>
              <a:t>Govt</a:t>
            </a:r>
            <a:r>
              <a:rPr lang="en-US" sz="1600" i="1" dirty="0" smtClean="0">
                <a:latin typeface="Book Antiqua" pitchFamily="18" charset="0"/>
              </a:rPr>
              <a:t> etc with same Account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Book Antiqua" pitchFamily="18" charset="0"/>
              </a:rPr>
              <a:t>Subscriber can also shift within sector also like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Book Antiqua" pitchFamily="18" charset="0"/>
              </a:rPr>
              <a:t>From one POP to another POP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600" dirty="0" smtClean="0">
                <a:latin typeface="Book Antiqua" pitchFamily="18" charset="0"/>
              </a:rPr>
              <a:t>Within Same POP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dirty="0" smtClean="0">
                <a:latin typeface="Book Antiqua" pitchFamily="18" charset="0"/>
              </a:rPr>
              <a:t>From one POP-SP to another POP-SP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>
              <a:latin typeface="Book Antiqua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Key Features of NPS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" y="1143000"/>
            <a:ext cx="7848600" cy="762000"/>
          </a:xfrm>
          <a:prstGeom prst="flowChartAlternateProcess">
            <a:avLst/>
          </a:prstGeom>
          <a:solidFill>
            <a:srgbClr val="CC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Complete portability of Permanent Retirement Account (PRA) with respect to geographies  and employment</a:t>
            </a:r>
            <a:endParaRPr lang="en-US" sz="14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477000" cy="990600"/>
          </a:xfrm>
        </p:spPr>
        <p:txBody>
          <a:bodyPr anchor="ctr"/>
          <a:lstStyle/>
          <a:p>
            <a:r>
              <a:rPr lang="en-US" sz="3600" smtClean="0">
                <a:latin typeface="Book Antiqua" pitchFamily="18" charset="0"/>
              </a:rPr>
              <a:t>Agenda</a:t>
            </a:r>
          </a:p>
        </p:txBody>
      </p:sp>
      <p:grpSp>
        <p:nvGrpSpPr>
          <p:cNvPr id="19459" name="Group 47"/>
          <p:cNvGrpSpPr>
            <a:grpSpLocks/>
          </p:cNvGrpSpPr>
          <p:nvPr/>
        </p:nvGrpSpPr>
        <p:grpSpPr bwMode="auto">
          <a:xfrm>
            <a:off x="609600" y="1447800"/>
            <a:ext cx="7543800" cy="609600"/>
            <a:chOff x="609600" y="1295400"/>
            <a:chExt cx="7543800" cy="609600"/>
          </a:xfrm>
        </p:grpSpPr>
        <p:sp>
          <p:nvSpPr>
            <p:cNvPr id="19490" name="AutoShape 39"/>
            <p:cNvSpPr>
              <a:spLocks noChangeArrowheads="1"/>
            </p:cNvSpPr>
            <p:nvPr/>
          </p:nvSpPr>
          <p:spPr bwMode="auto">
            <a:xfrm>
              <a:off x="1219200" y="13716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Introduction of National Pension System</a:t>
              </a:r>
              <a:endParaRPr lang="en-GB" sz="200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19491" name="Group 48"/>
            <p:cNvGrpSpPr>
              <a:grpSpLocks/>
            </p:cNvGrpSpPr>
            <p:nvPr/>
          </p:nvGrpSpPr>
          <p:grpSpPr bwMode="auto">
            <a:xfrm>
              <a:off x="685800" y="1295400"/>
              <a:ext cx="547688" cy="609600"/>
              <a:chOff x="416" y="1104"/>
              <a:chExt cx="345" cy="384"/>
            </a:xfrm>
          </p:grpSpPr>
          <p:sp>
            <p:nvSpPr>
              <p:cNvPr id="19493" name="AutoShape 39"/>
              <p:cNvSpPr>
                <a:spLocks noChangeArrowheads="1"/>
              </p:cNvSpPr>
              <p:nvPr/>
            </p:nvSpPr>
            <p:spPr bwMode="auto">
              <a:xfrm>
                <a:off x="416" y="110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9494" name="AutoShape 43"/>
              <p:cNvSpPr>
                <a:spLocks noChangeArrowheads="1"/>
              </p:cNvSpPr>
              <p:nvPr/>
            </p:nvSpPr>
            <p:spPr bwMode="auto">
              <a:xfrm rot="5400000">
                <a:off x="593" y="1251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19492" name="Text Box 24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1</a:t>
              </a:r>
            </a:p>
          </p:txBody>
        </p:sp>
      </p:grpSp>
      <p:grpSp>
        <p:nvGrpSpPr>
          <p:cNvPr id="19460" name="Group 46"/>
          <p:cNvGrpSpPr>
            <a:grpSpLocks/>
          </p:cNvGrpSpPr>
          <p:nvPr/>
        </p:nvGrpSpPr>
        <p:grpSpPr bwMode="auto">
          <a:xfrm>
            <a:off x="609600" y="2176463"/>
            <a:ext cx="7543800" cy="609600"/>
            <a:chOff x="609600" y="1948542"/>
            <a:chExt cx="7543800" cy="609600"/>
          </a:xfrm>
        </p:grpSpPr>
        <p:sp>
          <p:nvSpPr>
            <p:cNvPr id="19485" name="AutoShape 39"/>
            <p:cNvSpPr>
              <a:spLocks noChangeArrowheads="1"/>
            </p:cNvSpPr>
            <p:nvPr/>
          </p:nvSpPr>
          <p:spPr bwMode="auto">
            <a:xfrm>
              <a:off x="1219200" y="19812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Investments Option in NPS</a:t>
              </a:r>
              <a:endParaRPr lang="en-GB" sz="200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19486" name="Group 49"/>
            <p:cNvGrpSpPr>
              <a:grpSpLocks/>
            </p:cNvGrpSpPr>
            <p:nvPr/>
          </p:nvGrpSpPr>
          <p:grpSpPr bwMode="auto">
            <a:xfrm>
              <a:off x="667656" y="1948542"/>
              <a:ext cx="546100" cy="609600"/>
              <a:chOff x="416" y="1584"/>
              <a:chExt cx="344" cy="384"/>
            </a:xfrm>
          </p:grpSpPr>
          <p:sp>
            <p:nvSpPr>
              <p:cNvPr id="19488" name="AutoShape 39"/>
              <p:cNvSpPr>
                <a:spLocks noChangeArrowheads="1"/>
              </p:cNvSpPr>
              <p:nvPr/>
            </p:nvSpPr>
            <p:spPr bwMode="auto">
              <a:xfrm>
                <a:off x="416" y="158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9489" name="AutoShape 44"/>
              <p:cNvSpPr>
                <a:spLocks noChangeArrowheads="1"/>
              </p:cNvSpPr>
              <p:nvPr/>
            </p:nvSpPr>
            <p:spPr bwMode="auto">
              <a:xfrm rot="5400000">
                <a:off x="592" y="1736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19487" name="Text Box 28"/>
            <p:cNvSpPr txBox="1">
              <a:spLocks noChangeArrowheads="1"/>
            </p:cNvSpPr>
            <p:nvPr/>
          </p:nvSpPr>
          <p:spPr bwMode="auto">
            <a:xfrm>
              <a:off x="609600" y="19812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2</a:t>
              </a:r>
            </a:p>
          </p:txBody>
        </p:sp>
      </p:grpSp>
      <p:grpSp>
        <p:nvGrpSpPr>
          <p:cNvPr id="19461" name="Group 42"/>
          <p:cNvGrpSpPr>
            <a:grpSpLocks/>
          </p:cNvGrpSpPr>
          <p:nvPr/>
        </p:nvGrpSpPr>
        <p:grpSpPr bwMode="auto">
          <a:xfrm>
            <a:off x="609600" y="3657600"/>
            <a:ext cx="7543800" cy="609600"/>
            <a:chOff x="609600" y="2590800"/>
            <a:chExt cx="7543800" cy="609600"/>
          </a:xfrm>
        </p:grpSpPr>
        <p:sp>
          <p:nvSpPr>
            <p:cNvPr id="19480" name="AutoShape 39"/>
            <p:cNvSpPr>
              <a:spLocks noChangeArrowheads="1"/>
            </p:cNvSpPr>
            <p:nvPr/>
          </p:nvSpPr>
          <p:spPr bwMode="auto">
            <a:xfrm>
              <a:off x="1219200" y="2634342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Charge Structure</a:t>
              </a:r>
              <a:endParaRPr lang="en-GB" sz="200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19481" name="Group 50"/>
            <p:cNvGrpSpPr>
              <a:grpSpLocks/>
            </p:cNvGrpSpPr>
            <p:nvPr/>
          </p:nvGrpSpPr>
          <p:grpSpPr bwMode="auto">
            <a:xfrm>
              <a:off x="667656" y="2590800"/>
              <a:ext cx="546100" cy="609600"/>
              <a:chOff x="416" y="2064"/>
              <a:chExt cx="344" cy="384"/>
            </a:xfrm>
          </p:grpSpPr>
          <p:sp>
            <p:nvSpPr>
              <p:cNvPr id="19483" name="AutoShape 39"/>
              <p:cNvSpPr>
                <a:spLocks noChangeArrowheads="1"/>
              </p:cNvSpPr>
              <p:nvPr/>
            </p:nvSpPr>
            <p:spPr bwMode="auto">
              <a:xfrm>
                <a:off x="416" y="206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9484" name="AutoShape 45"/>
              <p:cNvSpPr>
                <a:spLocks noChangeArrowheads="1"/>
              </p:cNvSpPr>
              <p:nvPr/>
            </p:nvSpPr>
            <p:spPr bwMode="auto">
              <a:xfrm rot="5400000">
                <a:off x="592" y="2212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19482" name="Text Box 32"/>
            <p:cNvSpPr txBox="1">
              <a:spLocks noChangeArrowheads="1"/>
            </p:cNvSpPr>
            <p:nvPr/>
          </p:nvSpPr>
          <p:spPr bwMode="auto">
            <a:xfrm>
              <a:off x="609600" y="2710542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4</a:t>
              </a:r>
            </a:p>
          </p:txBody>
        </p:sp>
      </p:grpSp>
      <p:grpSp>
        <p:nvGrpSpPr>
          <p:cNvPr id="19462" name="Group 43"/>
          <p:cNvGrpSpPr>
            <a:grpSpLocks/>
          </p:cNvGrpSpPr>
          <p:nvPr/>
        </p:nvGrpSpPr>
        <p:grpSpPr bwMode="auto">
          <a:xfrm>
            <a:off x="609600" y="2895600"/>
            <a:ext cx="7572375" cy="609600"/>
            <a:chOff x="609600" y="3429000"/>
            <a:chExt cx="7572828" cy="609600"/>
          </a:xfrm>
        </p:grpSpPr>
        <p:sp>
          <p:nvSpPr>
            <p:cNvPr id="19475" name="AutoShape 39"/>
            <p:cNvSpPr>
              <a:spLocks noChangeArrowheads="1"/>
            </p:cNvSpPr>
            <p:nvPr/>
          </p:nvSpPr>
          <p:spPr bwMode="auto">
            <a:xfrm>
              <a:off x="1248228" y="35052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Contribution Payment</a:t>
              </a:r>
              <a:endParaRPr lang="en-GB" sz="200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19476" name="Group 51"/>
            <p:cNvGrpSpPr>
              <a:grpSpLocks/>
            </p:cNvGrpSpPr>
            <p:nvPr/>
          </p:nvGrpSpPr>
          <p:grpSpPr bwMode="auto">
            <a:xfrm>
              <a:off x="685800" y="3429000"/>
              <a:ext cx="546100" cy="609600"/>
              <a:chOff x="416" y="2544"/>
              <a:chExt cx="344" cy="384"/>
            </a:xfrm>
          </p:grpSpPr>
          <p:sp>
            <p:nvSpPr>
              <p:cNvPr id="19478" name="AutoShape 39"/>
              <p:cNvSpPr>
                <a:spLocks noChangeArrowheads="1"/>
              </p:cNvSpPr>
              <p:nvPr/>
            </p:nvSpPr>
            <p:spPr bwMode="auto">
              <a:xfrm>
                <a:off x="416" y="254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9479" name="AutoShape 46"/>
              <p:cNvSpPr>
                <a:spLocks noChangeArrowheads="1"/>
              </p:cNvSpPr>
              <p:nvPr/>
            </p:nvSpPr>
            <p:spPr bwMode="auto">
              <a:xfrm rot="5400000">
                <a:off x="592" y="2688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19477" name="Text Box 36"/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3</a:t>
              </a:r>
            </a:p>
          </p:txBody>
        </p:sp>
      </p:grpSp>
      <p:grpSp>
        <p:nvGrpSpPr>
          <p:cNvPr id="19463" name="Group 48"/>
          <p:cNvGrpSpPr>
            <a:grpSpLocks/>
          </p:cNvGrpSpPr>
          <p:nvPr/>
        </p:nvGrpSpPr>
        <p:grpSpPr bwMode="auto">
          <a:xfrm>
            <a:off x="609600" y="4419600"/>
            <a:ext cx="7577138" cy="609600"/>
            <a:chOff x="609600" y="3962400"/>
            <a:chExt cx="7576458" cy="609600"/>
          </a:xfrm>
        </p:grpSpPr>
        <p:sp>
          <p:nvSpPr>
            <p:cNvPr id="19470" name="AutoShape 39"/>
            <p:cNvSpPr>
              <a:spLocks noChangeArrowheads="1"/>
            </p:cNvSpPr>
            <p:nvPr/>
          </p:nvSpPr>
          <p:spPr bwMode="auto">
            <a:xfrm>
              <a:off x="1251858" y="40386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Fund Security</a:t>
              </a:r>
              <a:endParaRPr lang="en-GB" sz="200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19471" name="Group 52"/>
            <p:cNvGrpSpPr>
              <a:grpSpLocks/>
            </p:cNvGrpSpPr>
            <p:nvPr/>
          </p:nvGrpSpPr>
          <p:grpSpPr bwMode="auto">
            <a:xfrm>
              <a:off x="685800" y="3962400"/>
              <a:ext cx="546100" cy="609600"/>
              <a:chOff x="416" y="3024"/>
              <a:chExt cx="344" cy="384"/>
            </a:xfrm>
          </p:grpSpPr>
          <p:sp>
            <p:nvSpPr>
              <p:cNvPr id="19473" name="AutoShape 39"/>
              <p:cNvSpPr>
                <a:spLocks noChangeArrowheads="1"/>
              </p:cNvSpPr>
              <p:nvPr/>
            </p:nvSpPr>
            <p:spPr bwMode="auto">
              <a:xfrm>
                <a:off x="416" y="302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9474" name="AutoShape 47"/>
              <p:cNvSpPr>
                <a:spLocks noChangeArrowheads="1"/>
              </p:cNvSpPr>
              <p:nvPr/>
            </p:nvSpPr>
            <p:spPr bwMode="auto">
              <a:xfrm rot="5400000">
                <a:off x="592" y="3168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19472" name="Text Box 41"/>
            <p:cNvSpPr txBox="1">
              <a:spLocks noChangeArrowheads="1"/>
            </p:cNvSpPr>
            <p:nvPr/>
          </p:nvSpPr>
          <p:spPr bwMode="auto">
            <a:xfrm>
              <a:off x="609600" y="40386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5</a:t>
              </a:r>
            </a:p>
          </p:txBody>
        </p:sp>
      </p:grpSp>
      <p:grpSp>
        <p:nvGrpSpPr>
          <p:cNvPr id="19464" name="Group 48"/>
          <p:cNvGrpSpPr>
            <a:grpSpLocks/>
          </p:cNvGrpSpPr>
          <p:nvPr/>
        </p:nvGrpSpPr>
        <p:grpSpPr bwMode="auto">
          <a:xfrm>
            <a:off x="609600" y="5181600"/>
            <a:ext cx="7577138" cy="609600"/>
            <a:chOff x="609600" y="3962400"/>
            <a:chExt cx="7576458" cy="609600"/>
          </a:xfrm>
        </p:grpSpPr>
        <p:sp>
          <p:nvSpPr>
            <p:cNvPr id="19465" name="AutoShape 39"/>
            <p:cNvSpPr>
              <a:spLocks noChangeArrowheads="1"/>
            </p:cNvSpPr>
            <p:nvPr/>
          </p:nvSpPr>
          <p:spPr bwMode="auto">
            <a:xfrm>
              <a:off x="1251858" y="40386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GB" sz="2000">
                  <a:latin typeface="Book Antiqua" pitchFamily="18" charset="0"/>
                  <a:cs typeface="Lucida Sans Unicode" pitchFamily="34" charset="0"/>
                </a:rPr>
                <a:t>Annuity Selection</a:t>
              </a:r>
            </a:p>
          </p:txBody>
        </p:sp>
        <p:grpSp>
          <p:nvGrpSpPr>
            <p:cNvPr id="19466" name="Group 52"/>
            <p:cNvGrpSpPr>
              <a:grpSpLocks/>
            </p:cNvGrpSpPr>
            <p:nvPr/>
          </p:nvGrpSpPr>
          <p:grpSpPr bwMode="auto">
            <a:xfrm>
              <a:off x="685800" y="3962400"/>
              <a:ext cx="546100" cy="609600"/>
              <a:chOff x="416" y="3024"/>
              <a:chExt cx="344" cy="384"/>
            </a:xfrm>
          </p:grpSpPr>
          <p:sp>
            <p:nvSpPr>
              <p:cNvPr id="19468" name="AutoShape 39"/>
              <p:cNvSpPr>
                <a:spLocks noChangeArrowheads="1"/>
              </p:cNvSpPr>
              <p:nvPr/>
            </p:nvSpPr>
            <p:spPr bwMode="auto">
              <a:xfrm>
                <a:off x="416" y="302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19469" name="AutoShape 47"/>
              <p:cNvSpPr>
                <a:spLocks noChangeArrowheads="1"/>
              </p:cNvSpPr>
              <p:nvPr/>
            </p:nvSpPr>
            <p:spPr bwMode="auto">
              <a:xfrm rot="5400000">
                <a:off x="592" y="3168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19467" name="Text Box 41"/>
            <p:cNvSpPr txBox="1">
              <a:spLocks noChangeArrowheads="1"/>
            </p:cNvSpPr>
            <p:nvPr/>
          </p:nvSpPr>
          <p:spPr bwMode="auto">
            <a:xfrm>
              <a:off x="609600" y="40386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Key Features of NPS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" y="1143000"/>
            <a:ext cx="7543800" cy="533400"/>
          </a:xfrm>
          <a:prstGeom prst="flowChartAlternateProcess">
            <a:avLst/>
          </a:prstGeom>
          <a:solidFill>
            <a:srgbClr val="CC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1600" dirty="0">
                <a:solidFill>
                  <a:schemeClr val="tx1"/>
                </a:solidFill>
                <a:latin typeface="Book Antiqua" pitchFamily="18" charset="0"/>
              </a:rPr>
              <a:t>NPS is a fully transparent, web enabled, easy to understand system.</a:t>
            </a:r>
            <a:endParaRPr lang="en-US" sz="14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36868" name="Picture 5" descr="online-event-promotion.jpg"/>
          <p:cNvPicPr>
            <a:picLocks noChangeAspect="1"/>
          </p:cNvPicPr>
          <p:nvPr/>
        </p:nvPicPr>
        <p:blipFill>
          <a:blip r:embed="rId2" cstate="print">
            <a:lum bright="46000" contrast="-26000"/>
          </a:blip>
          <a:srcRect/>
          <a:stretch>
            <a:fillRect/>
          </a:stretch>
        </p:blipFill>
        <p:spPr bwMode="auto">
          <a:xfrm>
            <a:off x="1905000" y="1981200"/>
            <a:ext cx="5257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828800"/>
            <a:ext cx="7696200" cy="4419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 smtClean="0">
                <a:latin typeface="Book Antiqua" pitchFamily="18" charset="0"/>
              </a:rPr>
              <a:t>Secure web based interface provided to subscriber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 smtClean="0">
                <a:latin typeface="Book Antiqua" pitchFamily="18" charset="0"/>
              </a:rPr>
              <a:t>Unique I-Pin allotted to subscriber, with periodical password changing policy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500" dirty="0" smtClean="0">
                <a:latin typeface="Book Antiqua" pitchFamily="18" charset="0"/>
              </a:rPr>
              <a:t>Subscriber can avail below services online: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500" dirty="0" smtClean="0">
                <a:latin typeface="Book Antiqua" pitchFamily="18" charset="0"/>
              </a:rPr>
              <a:t>Can view Client master details and status of change detail requests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500" dirty="0" smtClean="0">
                <a:latin typeface="Book Antiqua" pitchFamily="18" charset="0"/>
              </a:rPr>
              <a:t>Can generate Portfolio query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500" dirty="0" smtClean="0">
                <a:latin typeface="Book Antiqua" pitchFamily="18" charset="0"/>
              </a:rPr>
              <a:t>Can view Transaction history showing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500" dirty="0" smtClean="0">
                <a:latin typeface="Book Antiqua" pitchFamily="18" charset="0"/>
              </a:rPr>
              <a:t>Fund Manager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500" dirty="0" smtClean="0">
                <a:latin typeface="Book Antiqua" pitchFamily="18" charset="0"/>
              </a:rPr>
              <a:t>Units Allotted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500" dirty="0" smtClean="0">
                <a:latin typeface="Book Antiqua" pitchFamily="18" charset="0"/>
              </a:rPr>
              <a:t>NAV &amp; Investment Value etc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500" dirty="0" smtClean="0">
                <a:latin typeface="Book Antiqua" pitchFamily="18" charset="0"/>
              </a:rPr>
              <a:t>Request and print for Transaction Statement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1500" dirty="0" smtClean="0">
                <a:latin typeface="Book Antiqua" pitchFamily="18" charset="0"/>
              </a:rPr>
              <a:t>Can raise Grievances online against any intermediary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homeowner-tax-benefits.jpg"/>
          <p:cNvPicPr>
            <a:picLocks noChangeAspect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286000" y="1828800"/>
            <a:ext cx="4129088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4196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NPS is covered under the Income Tax Act, 1961 for tax benefits.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Currently NPS has ‘Exempt-Exempt-Taxation’ (EET) where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smtClean="0">
                <a:latin typeface="Book Antiqua" pitchFamily="18" charset="0"/>
              </a:rPr>
              <a:t>Investment up to 1 Lakh in Tier I account is exempted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smtClean="0">
                <a:latin typeface="Book Antiqua" pitchFamily="18" charset="0"/>
              </a:rPr>
              <a:t>Withdrawal are subject to tax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As per the Proposed Direct Tax Code (DTC), NPS will have Exempt-Exempt-Exempt (EEE) status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smtClean="0">
                <a:latin typeface="Book Antiqua" pitchFamily="18" charset="0"/>
              </a:rPr>
              <a:t>All investments (Up to  Rs.1 Lakh) made under Tier I account under NPS are exempted</a:t>
            </a:r>
          </a:p>
          <a:p>
            <a:pPr lvl="1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600" smtClean="0">
                <a:latin typeface="Book Antiqua" pitchFamily="18" charset="0"/>
              </a:rPr>
              <a:t>No tax at the time of withdrawal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There is no exemption on Investments made under Tier II account.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mtClean="0">
              <a:latin typeface="Book Antiqua" pitchFamily="18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Key Features of NPS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" y="1143000"/>
            <a:ext cx="7543800" cy="533400"/>
          </a:xfrm>
          <a:prstGeom prst="flowChartAlternateProcess">
            <a:avLst/>
          </a:prstGeom>
          <a:solidFill>
            <a:srgbClr val="CC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Tax Treatment for NPS.</a:t>
            </a:r>
            <a:endParaRPr lang="en-US" sz="2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6" descr="earnings.jpg"/>
          <p:cNvPicPr>
            <a:picLocks noChangeAspect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2057400" y="1905000"/>
            <a:ext cx="4341813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772400" cy="4267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Announcement of Swavalamban scheme in the Union budget 2010-11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Government to contribute Rs.1000 to each NPS account provided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1600" smtClean="0">
                <a:latin typeface="Book Antiqua" pitchFamily="18" charset="0"/>
              </a:rPr>
              <a:t>Subscriber has given Swavalamban declaration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1600" smtClean="0">
                <a:latin typeface="Book Antiqua" pitchFamily="18" charset="0"/>
              </a:rPr>
              <a:t>Annual contribution is in the range 1000-12000</a:t>
            </a:r>
          </a:p>
          <a:p>
            <a:pPr marL="800100" lvl="1" indent="-342900" algn="just" eaLnBrk="1" hangingPunct="1">
              <a:lnSpc>
                <a:spcPct val="150000"/>
              </a:lnSpc>
              <a:buFont typeface="Verdana" pitchFamily="34" charset="0"/>
              <a:buAutoNum type="arabicPeriod"/>
            </a:pPr>
            <a:r>
              <a:rPr lang="en-US" sz="1600" smtClean="0">
                <a:latin typeface="Book Antiqua" pitchFamily="18" charset="0"/>
              </a:rPr>
              <a:t>Subscriber is not covered under any other social security schemes like PF, Pension etc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Recovery of Swavalamban benefits and penal interest from Subscriber in case subscriber gives false declaration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endParaRPr lang="en-US" smtClean="0">
              <a:latin typeface="Book Antiqua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Key Features of NPS</a:t>
            </a:r>
          </a:p>
        </p:txBody>
      </p:sp>
      <p:sp>
        <p:nvSpPr>
          <p:cNvPr id="4" name="Flowchart: Alternate Process 3"/>
          <p:cNvSpPr/>
          <p:nvPr/>
        </p:nvSpPr>
        <p:spPr bwMode="auto">
          <a:xfrm>
            <a:off x="609600" y="1143000"/>
            <a:ext cx="7543800" cy="533400"/>
          </a:xfrm>
          <a:prstGeom prst="flowChartAlternateProcess">
            <a:avLst/>
          </a:prstGeom>
          <a:solidFill>
            <a:srgbClr val="CCFFFF"/>
          </a:solidFill>
          <a:ln>
            <a:prstDash val="dash"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Swavalamban Benefit</a:t>
            </a:r>
            <a:endParaRPr lang="en-US" sz="2000" b="1" i="1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PFM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Impact" pitchFamily="34" charset="0"/>
              </a:rPr>
              <a:t>Investment option in NPS</a:t>
            </a:r>
          </a:p>
        </p:txBody>
      </p:sp>
      <p:pic>
        <p:nvPicPr>
          <p:cNvPr id="39940" name="Picture 4" descr="fu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48006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7620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Type of Accounts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7924800" cy="4873625"/>
          </a:xfrm>
        </p:spPr>
        <p:txBody>
          <a:bodyPr/>
          <a:lstStyle/>
          <a:p>
            <a:pPr marL="0" indent="0"/>
            <a:r>
              <a:rPr lang="en-US" sz="2800" smtClean="0">
                <a:latin typeface="Book Antiqua" pitchFamily="18" charset="0"/>
              </a:rPr>
              <a:t> Under NPS two types of accounts are available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476500" y="1790700"/>
            <a:ext cx="1066800" cy="9906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" y="2895600"/>
            <a:ext cx="3505200" cy="2667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Tier-I account:</a:t>
            </a:r>
            <a:r>
              <a:rPr lang="en-US" sz="2400" b="1" dirty="0">
                <a:solidFill>
                  <a:schemeClr val="tx1"/>
                </a:solidFill>
                <a:latin typeface="Book Antiqua" pitchFamily="18" charset="0"/>
              </a:rPr>
              <a:t>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Subscriber shall contribute his savings for retirement into Tier-I  non-</a:t>
            </a:r>
            <a:r>
              <a:rPr lang="en-US" sz="2400" dirty="0" err="1">
                <a:solidFill>
                  <a:schemeClr val="tx1"/>
                </a:solidFill>
                <a:latin typeface="Book Antiqua" pitchFamily="18" charset="0"/>
              </a:rPr>
              <a:t>withdrawable</a:t>
            </a: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 account.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2895600"/>
            <a:ext cx="3657600" cy="267335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C00000"/>
                </a:solidFill>
                <a:latin typeface="Book Antiqua" pitchFamily="18" charset="0"/>
              </a:rPr>
              <a:t>Tier-II account:</a:t>
            </a:r>
            <a:r>
              <a:rPr lang="en-US" sz="2400" dirty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  <a:p>
            <a:pPr algn="ctr">
              <a:buFont typeface="Arial" pitchFamily="34" charset="0"/>
              <a:buChar char="•"/>
              <a:tabLst>
                <a:tab pos="53975" algn="l"/>
                <a:tab pos="1778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 Voluntary savings facility. </a:t>
            </a:r>
          </a:p>
          <a:p>
            <a:pPr algn="ctr">
              <a:buFont typeface="Arial" pitchFamily="34" charset="0"/>
              <a:buChar char="•"/>
              <a:tabLst>
                <a:tab pos="53975" algn="l"/>
                <a:tab pos="1778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 Subscriber will be free to withdraw his savings from this account whenever he wishes.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5143500" y="1790700"/>
            <a:ext cx="1066800" cy="9906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Tier I Account</a:t>
            </a:r>
          </a:p>
        </p:txBody>
      </p:sp>
      <p:pic>
        <p:nvPicPr>
          <p:cNvPr id="41987" name="Picture 7" descr="a.jpg"/>
          <p:cNvPicPr>
            <a:picLocks noChangeAspect="1"/>
          </p:cNvPicPr>
          <p:nvPr/>
        </p:nvPicPr>
        <p:blipFill>
          <a:blip r:embed="rId2" cstate="print">
            <a:lum bright="46000" contrast="-48000"/>
          </a:blip>
          <a:srcRect/>
          <a:stretch>
            <a:fillRect/>
          </a:stretch>
        </p:blipFill>
        <p:spPr bwMode="auto">
          <a:xfrm>
            <a:off x="2438400" y="1447800"/>
            <a:ext cx="4152900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146175"/>
            <a:ext cx="8229600" cy="5026025"/>
          </a:xfrm>
        </p:spPr>
        <p:txBody>
          <a:bodyPr/>
          <a:lstStyle/>
          <a:p>
            <a:pPr marL="292100" lvl="1" indent="-2921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smtClean="0">
                <a:latin typeface="Book Antiqua" pitchFamily="18" charset="0"/>
              </a:rPr>
              <a:t>Subscriber will make first contribution at the time of applying for registration with POP-SP.</a:t>
            </a:r>
          </a:p>
          <a:p>
            <a:pPr marL="292100" lvl="1" indent="-2921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000" b="0" smtClean="0">
                <a:latin typeface="Book Antiqua" pitchFamily="18" charset="0"/>
              </a:rPr>
              <a:t>The subscriber has option to contribute anytime during the year as per his convenience.</a:t>
            </a:r>
          </a:p>
          <a:p>
            <a:pPr marL="0" indent="0"/>
            <a:endParaRPr lang="en-US" smtClean="0">
              <a:latin typeface="Book Antiqua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0" y="3505200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482"/>
                <a:gridCol w="172771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Contribution at the time of account opening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500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amount per contribution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500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amount balance at the end of financial year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6000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 no. of contributions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 per year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467600" cy="6096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Tier II Account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057400"/>
            <a:ext cx="8382000" cy="2057400"/>
          </a:xfrm>
        </p:spPr>
        <p:txBody>
          <a:bodyPr/>
          <a:lstStyle/>
          <a:p>
            <a:pPr marL="273050" indent="-273050">
              <a:lnSpc>
                <a:spcPct val="150000"/>
              </a:lnSpc>
              <a:spcBef>
                <a:spcPts val="575"/>
              </a:spcBef>
              <a:buSzPct val="80000"/>
              <a:buFont typeface="Wingdings" pitchFamily="2" charset="2"/>
              <a:buChar char="q"/>
            </a:pPr>
            <a:r>
              <a:rPr lang="en-US" sz="2000" b="0" smtClean="0">
                <a:latin typeface="Book Antiqua" pitchFamily="18" charset="0"/>
              </a:rPr>
              <a:t>No Account Opening &amp; Account Maintenance Charges by CRA</a:t>
            </a:r>
          </a:p>
          <a:p>
            <a:pPr marL="273050" indent="-273050">
              <a:lnSpc>
                <a:spcPct val="150000"/>
              </a:lnSpc>
              <a:spcBef>
                <a:spcPts val="575"/>
              </a:spcBef>
              <a:buSzPct val="80000"/>
              <a:buFont typeface="Wingdings" pitchFamily="2" charset="2"/>
              <a:buChar char="q"/>
            </a:pPr>
            <a:r>
              <a:rPr lang="en-US" sz="2000" b="0" smtClean="0">
                <a:latin typeface="Book Antiqua" pitchFamily="18" charset="0"/>
              </a:rPr>
              <a:t>Only transactions are charged by CRA &amp; POPs</a:t>
            </a:r>
          </a:p>
          <a:p>
            <a:pPr marL="273050" indent="-273050">
              <a:lnSpc>
                <a:spcPct val="150000"/>
              </a:lnSpc>
              <a:spcBef>
                <a:spcPts val="575"/>
              </a:spcBef>
              <a:buSzPct val="80000"/>
              <a:buFont typeface="Wingdings" pitchFamily="2" charset="2"/>
              <a:buChar char="q"/>
            </a:pPr>
            <a:r>
              <a:rPr lang="en-US" sz="2000" b="0" smtClean="0">
                <a:latin typeface="Book Antiqua" pitchFamily="18" charset="0"/>
              </a:rPr>
              <a:t>No limit on withdrawals from Tier II account</a:t>
            </a:r>
          </a:p>
          <a:p>
            <a:pPr marL="273050" indent="-273050">
              <a:lnSpc>
                <a:spcPct val="150000"/>
              </a:lnSpc>
              <a:spcBef>
                <a:spcPts val="575"/>
              </a:spcBef>
              <a:buSzPct val="80000"/>
              <a:buFont typeface="Wingdings" pitchFamily="2" charset="2"/>
              <a:buChar char="q"/>
            </a:pPr>
            <a:r>
              <a:rPr lang="en-US" sz="2000" b="0" smtClean="0">
                <a:latin typeface="Book Antiqua" pitchFamily="18" charset="0"/>
              </a:rPr>
              <a:t>Investment Patterns same as Tier I</a:t>
            </a:r>
          </a:p>
          <a:p>
            <a:pPr marL="273050" indent="-273050">
              <a:lnSpc>
                <a:spcPct val="150000"/>
              </a:lnSpc>
              <a:spcBef>
                <a:spcPts val="575"/>
              </a:spcBef>
              <a:buClr>
                <a:srgbClr val="C00000"/>
              </a:buClr>
              <a:buSzPct val="85000"/>
              <a:buFont typeface="Wingdings 2" pitchFamily="18" charset="2"/>
              <a:buChar char=""/>
            </a:pPr>
            <a:endParaRPr lang="en-US" sz="1800" smtClean="0">
              <a:latin typeface="Book Antiqua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143000"/>
            <a:ext cx="8077200" cy="9144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Tier II is a pension savings account, with a facility for withdrawal to meet financial contingencies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4495800"/>
          <a:ext cx="7696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482"/>
                <a:gridCol w="1727718"/>
              </a:tblGrid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Contribution at the time of account opening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1000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amount per contribution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250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amount balance at the end of financial year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2000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 no. of contributions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 per year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1219200" y="304800"/>
            <a:ext cx="7772400" cy="6858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Investment Option in NPS </a:t>
            </a:r>
          </a:p>
        </p:txBody>
      </p:sp>
      <p:sp>
        <p:nvSpPr>
          <p:cNvPr id="44035" name="Content Placeholder 2"/>
          <p:cNvSpPr txBox="1">
            <a:spLocks/>
          </p:cNvSpPr>
          <p:nvPr/>
        </p:nvSpPr>
        <p:spPr bwMode="auto">
          <a:xfrm>
            <a:off x="457200" y="990600"/>
            <a:ext cx="784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>
              <a:lnSpc>
                <a:spcPct val="80000"/>
              </a:lnSpc>
              <a:spcBef>
                <a:spcPts val="575"/>
              </a:spcBef>
              <a:buClr>
                <a:schemeClr val="accent1"/>
              </a:buClr>
              <a:buSzPct val="85000"/>
            </a:pPr>
            <a:endParaRPr lang="en-US" sz="2000" b="1">
              <a:latin typeface="Book Antiqua" pitchFamily="18" charset="0"/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16002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09600" y="1143000"/>
            <a:ext cx="4724400" cy="381000"/>
          </a:xfrm>
          <a:prstGeom prst="roundRect">
            <a:avLst/>
          </a:prstGeom>
          <a:solidFill>
            <a:schemeClr val="accent5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In NPS the Subscriber has the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/>
          <p:nvPr/>
        </p:nvGrpSpPr>
        <p:grpSpPr>
          <a:xfrm>
            <a:off x="381000" y="1219200"/>
            <a:ext cx="7924801" cy="914400"/>
            <a:chOff x="529805" y="201872"/>
            <a:chExt cx="5756695" cy="483054"/>
          </a:xfrm>
          <a:solidFill>
            <a:schemeClr val="accent1">
              <a:lumMod val="50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529805" y="201872"/>
              <a:ext cx="5756695" cy="48305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5"/>
            <p:cNvSpPr/>
            <p:nvPr/>
          </p:nvSpPr>
          <p:spPr>
            <a:xfrm>
              <a:off x="585159" y="223106"/>
              <a:ext cx="5672520" cy="424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1774" tIns="0" rIns="221774" bIns="0" spcCol="1270" anchor="ctr"/>
            <a:lstStyle/>
            <a:p>
              <a:pPr marL="1770063" indent="-1770063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Gill Sans MT" pitchFamily="34" charset="0"/>
                </a:rPr>
                <a:t>Asset Class E: </a:t>
              </a:r>
              <a:r>
                <a:rPr lang="en-US" sz="2400" dirty="0">
                  <a:solidFill>
                    <a:schemeClr val="tx1"/>
                  </a:solidFill>
                </a:rPr>
                <a:t>Investment in Equity Market Instruments</a:t>
              </a:r>
              <a:endParaRPr lang="en-US" sz="24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45059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9248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Asset Class E in UoS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0" y="2438400"/>
            <a:ext cx="7924800" cy="3429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The maximum one can invest in this asset class would be 50%.</a:t>
            </a:r>
          </a:p>
          <a:p>
            <a:pPr marL="228600" indent="-228600" algn="just"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The asset class will be further invested in index funds of a particular index  such as BSE and NSE. </a:t>
            </a:r>
          </a:p>
          <a:p>
            <a:pPr marL="228600" indent="-228600" algn="just">
              <a:buSzPct val="80000"/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Investment in unlisted equity shares or equity related instruments is not allowed.</a:t>
            </a:r>
          </a:p>
          <a:p>
            <a:pPr marL="177800" indent="-177800" algn="just">
              <a:buSzPct val="80000"/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 Investment in IPOs is not allowed.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  <a:p>
            <a:pPr marL="228600" indent="-228600" algn="just">
              <a:buSzPct val="80000"/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The investment in any equity stock is limited a maximum of 10% of the issued capital of a company.</a:t>
            </a:r>
          </a:p>
          <a:p>
            <a:pPr marL="177800" indent="-177800" algn="just">
              <a:buSzPct val="80000"/>
              <a:buFont typeface="Wingdings" pitchFamily="2" charset="2"/>
              <a:buChar char="q"/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 No investment in any unlisted security of an associate or group company is allowed.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62000" y="1905000"/>
            <a:ext cx="7924800" cy="762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Objective – The investment objective is to maximise returns while investing in chosen index over a rolling annual basis.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9248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Asset Class G in UoS</a:t>
            </a:r>
          </a:p>
        </p:txBody>
      </p:sp>
      <p:grpSp>
        <p:nvGrpSpPr>
          <p:cNvPr id="2" name="Group 21"/>
          <p:cNvGrpSpPr/>
          <p:nvPr/>
        </p:nvGrpSpPr>
        <p:grpSpPr>
          <a:xfrm>
            <a:off x="457199" y="1371600"/>
            <a:ext cx="7924801" cy="914400"/>
            <a:chOff x="529805" y="201872"/>
            <a:chExt cx="5756695" cy="483054"/>
          </a:xfrm>
          <a:solidFill>
            <a:schemeClr val="accent1">
              <a:lumMod val="50000"/>
            </a:schemeClr>
          </a:solidFill>
        </p:grpSpPr>
        <p:sp>
          <p:nvSpPr>
            <p:cNvPr id="12" name="Rounded Rectangle 11"/>
            <p:cNvSpPr/>
            <p:nvPr/>
          </p:nvSpPr>
          <p:spPr>
            <a:xfrm>
              <a:off x="529805" y="201872"/>
              <a:ext cx="5756695" cy="48305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5"/>
            <p:cNvSpPr/>
            <p:nvPr/>
          </p:nvSpPr>
          <p:spPr>
            <a:xfrm>
              <a:off x="585159" y="223106"/>
              <a:ext cx="5672520" cy="42466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1774" tIns="0" rIns="221774" bIns="0" spcCol="1270" anchor="ctr"/>
            <a:lstStyle/>
            <a:p>
              <a:pPr marL="1770063" indent="-1770063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Gill Sans MT" pitchFamily="34" charset="0"/>
                </a:rPr>
                <a:t>Asset Class G: </a:t>
              </a:r>
              <a:r>
                <a:rPr lang="en-US" sz="2400" dirty="0">
                  <a:solidFill>
                    <a:schemeClr val="tx1"/>
                  </a:solidFill>
                </a:rPr>
                <a:t>Investment in Government Securities</a:t>
              </a:r>
              <a:endParaRPr lang="en-US" sz="24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62000" y="2895600"/>
            <a:ext cx="7924800" cy="9144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31775" indent="-231775"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The asset class will be invested in Central Government and State Government Bonds.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62000" y="2286000"/>
            <a:ext cx="7924800" cy="6858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Objective – The investment objective is to optimise risk free returns.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477000" cy="990600"/>
          </a:xfrm>
        </p:spPr>
        <p:txBody>
          <a:bodyPr anchor="ctr"/>
          <a:lstStyle/>
          <a:p>
            <a:r>
              <a:rPr lang="en-US" sz="3600" smtClean="0">
                <a:latin typeface="Book Antiqua" pitchFamily="18" charset="0"/>
              </a:rPr>
              <a:t>Agenda</a:t>
            </a:r>
          </a:p>
        </p:txBody>
      </p:sp>
      <p:grpSp>
        <p:nvGrpSpPr>
          <p:cNvPr id="20483" name="Group 47"/>
          <p:cNvGrpSpPr>
            <a:grpSpLocks/>
          </p:cNvGrpSpPr>
          <p:nvPr/>
        </p:nvGrpSpPr>
        <p:grpSpPr bwMode="auto">
          <a:xfrm>
            <a:off x="609600" y="1447800"/>
            <a:ext cx="7543800" cy="609600"/>
            <a:chOff x="609600" y="1295400"/>
            <a:chExt cx="7543800" cy="609600"/>
          </a:xfrm>
        </p:grpSpPr>
        <p:sp>
          <p:nvSpPr>
            <p:cNvPr id="20508" name="AutoShape 39"/>
            <p:cNvSpPr>
              <a:spLocks noChangeArrowheads="1"/>
            </p:cNvSpPr>
            <p:nvPr/>
          </p:nvSpPr>
          <p:spPr bwMode="auto">
            <a:xfrm>
              <a:off x="1219200" y="13716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Getting your money out</a:t>
              </a:r>
              <a:endParaRPr lang="en-GB" sz="200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20509" name="Group 48"/>
            <p:cNvGrpSpPr>
              <a:grpSpLocks/>
            </p:cNvGrpSpPr>
            <p:nvPr/>
          </p:nvGrpSpPr>
          <p:grpSpPr bwMode="auto">
            <a:xfrm>
              <a:off x="685800" y="1295400"/>
              <a:ext cx="547688" cy="609600"/>
              <a:chOff x="416" y="1104"/>
              <a:chExt cx="345" cy="384"/>
            </a:xfrm>
          </p:grpSpPr>
          <p:sp>
            <p:nvSpPr>
              <p:cNvPr id="20511" name="AutoShape 39"/>
              <p:cNvSpPr>
                <a:spLocks noChangeArrowheads="1"/>
              </p:cNvSpPr>
              <p:nvPr/>
            </p:nvSpPr>
            <p:spPr bwMode="auto">
              <a:xfrm>
                <a:off x="416" y="110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0512" name="AutoShape 43"/>
              <p:cNvSpPr>
                <a:spLocks noChangeArrowheads="1"/>
              </p:cNvSpPr>
              <p:nvPr/>
            </p:nvSpPr>
            <p:spPr bwMode="auto">
              <a:xfrm rot="5400000">
                <a:off x="593" y="1251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20510" name="Text Box 24"/>
            <p:cNvSpPr txBox="1">
              <a:spLocks noChangeArrowheads="1"/>
            </p:cNvSpPr>
            <p:nvPr/>
          </p:nvSpPr>
          <p:spPr bwMode="auto">
            <a:xfrm>
              <a:off x="609600" y="14478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7</a:t>
              </a:r>
            </a:p>
          </p:txBody>
        </p:sp>
      </p:grpSp>
      <p:grpSp>
        <p:nvGrpSpPr>
          <p:cNvPr id="20484" name="Group 46"/>
          <p:cNvGrpSpPr>
            <a:grpSpLocks/>
          </p:cNvGrpSpPr>
          <p:nvPr/>
        </p:nvGrpSpPr>
        <p:grpSpPr bwMode="auto">
          <a:xfrm>
            <a:off x="609600" y="2176463"/>
            <a:ext cx="7543800" cy="609600"/>
            <a:chOff x="609600" y="1948542"/>
            <a:chExt cx="7543800" cy="609600"/>
          </a:xfrm>
        </p:grpSpPr>
        <p:sp>
          <p:nvSpPr>
            <p:cNvPr id="20503" name="AutoShape 39"/>
            <p:cNvSpPr>
              <a:spLocks noChangeArrowheads="1"/>
            </p:cNvSpPr>
            <p:nvPr/>
          </p:nvSpPr>
          <p:spPr bwMode="auto">
            <a:xfrm>
              <a:off x="1219200" y="19812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Return Illustration</a:t>
              </a:r>
            </a:p>
          </p:txBody>
        </p:sp>
        <p:grpSp>
          <p:nvGrpSpPr>
            <p:cNvPr id="20504" name="Group 49"/>
            <p:cNvGrpSpPr>
              <a:grpSpLocks/>
            </p:cNvGrpSpPr>
            <p:nvPr/>
          </p:nvGrpSpPr>
          <p:grpSpPr bwMode="auto">
            <a:xfrm>
              <a:off x="667656" y="1948542"/>
              <a:ext cx="546100" cy="609600"/>
              <a:chOff x="416" y="1584"/>
              <a:chExt cx="344" cy="384"/>
            </a:xfrm>
          </p:grpSpPr>
          <p:sp>
            <p:nvSpPr>
              <p:cNvPr id="20506" name="AutoShape 39"/>
              <p:cNvSpPr>
                <a:spLocks noChangeArrowheads="1"/>
              </p:cNvSpPr>
              <p:nvPr/>
            </p:nvSpPr>
            <p:spPr bwMode="auto">
              <a:xfrm>
                <a:off x="416" y="158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0507" name="AutoShape 44"/>
              <p:cNvSpPr>
                <a:spLocks noChangeArrowheads="1"/>
              </p:cNvSpPr>
              <p:nvPr/>
            </p:nvSpPr>
            <p:spPr bwMode="auto">
              <a:xfrm rot="5400000">
                <a:off x="592" y="1736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20505" name="Text Box 28"/>
            <p:cNvSpPr txBox="1">
              <a:spLocks noChangeArrowheads="1"/>
            </p:cNvSpPr>
            <p:nvPr/>
          </p:nvSpPr>
          <p:spPr bwMode="auto">
            <a:xfrm>
              <a:off x="609600" y="19812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8</a:t>
              </a:r>
            </a:p>
          </p:txBody>
        </p:sp>
      </p:grpSp>
      <p:grpSp>
        <p:nvGrpSpPr>
          <p:cNvPr id="20485" name="Group 42"/>
          <p:cNvGrpSpPr>
            <a:grpSpLocks/>
          </p:cNvGrpSpPr>
          <p:nvPr/>
        </p:nvGrpSpPr>
        <p:grpSpPr bwMode="auto">
          <a:xfrm>
            <a:off x="609600" y="3657600"/>
            <a:ext cx="7543800" cy="609600"/>
            <a:chOff x="609600" y="2590800"/>
            <a:chExt cx="7543800" cy="609600"/>
          </a:xfrm>
        </p:grpSpPr>
        <p:sp>
          <p:nvSpPr>
            <p:cNvPr id="20498" name="AutoShape 39"/>
            <p:cNvSpPr>
              <a:spLocks noChangeArrowheads="1"/>
            </p:cNvSpPr>
            <p:nvPr/>
          </p:nvSpPr>
          <p:spPr bwMode="auto">
            <a:xfrm>
              <a:off x="1219200" y="2634342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How to Subscribe NPS </a:t>
              </a:r>
            </a:p>
          </p:txBody>
        </p:sp>
        <p:grpSp>
          <p:nvGrpSpPr>
            <p:cNvPr id="20499" name="Group 50"/>
            <p:cNvGrpSpPr>
              <a:grpSpLocks/>
            </p:cNvGrpSpPr>
            <p:nvPr/>
          </p:nvGrpSpPr>
          <p:grpSpPr bwMode="auto">
            <a:xfrm>
              <a:off x="667656" y="2590800"/>
              <a:ext cx="546100" cy="609600"/>
              <a:chOff x="416" y="2064"/>
              <a:chExt cx="344" cy="384"/>
            </a:xfrm>
          </p:grpSpPr>
          <p:sp>
            <p:nvSpPr>
              <p:cNvPr id="20501" name="AutoShape 39"/>
              <p:cNvSpPr>
                <a:spLocks noChangeArrowheads="1"/>
              </p:cNvSpPr>
              <p:nvPr/>
            </p:nvSpPr>
            <p:spPr bwMode="auto">
              <a:xfrm>
                <a:off x="416" y="206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0502" name="AutoShape 45"/>
              <p:cNvSpPr>
                <a:spLocks noChangeArrowheads="1"/>
              </p:cNvSpPr>
              <p:nvPr/>
            </p:nvSpPr>
            <p:spPr bwMode="auto">
              <a:xfrm rot="5400000">
                <a:off x="592" y="2212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20500" name="Text Box 32"/>
            <p:cNvSpPr txBox="1">
              <a:spLocks noChangeArrowheads="1"/>
            </p:cNvSpPr>
            <p:nvPr/>
          </p:nvSpPr>
          <p:spPr bwMode="auto">
            <a:xfrm>
              <a:off x="609600" y="2710542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10</a:t>
              </a:r>
            </a:p>
          </p:txBody>
        </p:sp>
      </p:grpSp>
      <p:grpSp>
        <p:nvGrpSpPr>
          <p:cNvPr id="20486" name="Group 43"/>
          <p:cNvGrpSpPr>
            <a:grpSpLocks/>
          </p:cNvGrpSpPr>
          <p:nvPr/>
        </p:nvGrpSpPr>
        <p:grpSpPr bwMode="auto">
          <a:xfrm>
            <a:off x="609600" y="2895600"/>
            <a:ext cx="7572375" cy="609600"/>
            <a:chOff x="609600" y="3429000"/>
            <a:chExt cx="7572828" cy="609600"/>
          </a:xfrm>
        </p:grpSpPr>
        <p:sp>
          <p:nvSpPr>
            <p:cNvPr id="20493" name="AutoShape 39"/>
            <p:cNvSpPr>
              <a:spLocks noChangeArrowheads="1"/>
            </p:cNvSpPr>
            <p:nvPr/>
          </p:nvSpPr>
          <p:spPr bwMode="auto">
            <a:xfrm>
              <a:off x="1248228" y="35052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>
                  <a:latin typeface="Book Antiqua" pitchFamily="18" charset="0"/>
                  <a:cs typeface="Lucida Sans Unicode" pitchFamily="34" charset="0"/>
                </a:rPr>
                <a:t>Grievance Management</a:t>
              </a:r>
            </a:p>
          </p:txBody>
        </p:sp>
        <p:grpSp>
          <p:nvGrpSpPr>
            <p:cNvPr id="20494" name="Group 51"/>
            <p:cNvGrpSpPr>
              <a:grpSpLocks/>
            </p:cNvGrpSpPr>
            <p:nvPr/>
          </p:nvGrpSpPr>
          <p:grpSpPr bwMode="auto">
            <a:xfrm>
              <a:off x="685800" y="3429000"/>
              <a:ext cx="546100" cy="609600"/>
              <a:chOff x="416" y="2544"/>
              <a:chExt cx="344" cy="384"/>
            </a:xfrm>
          </p:grpSpPr>
          <p:sp>
            <p:nvSpPr>
              <p:cNvPr id="20496" name="AutoShape 39"/>
              <p:cNvSpPr>
                <a:spLocks noChangeArrowheads="1"/>
              </p:cNvSpPr>
              <p:nvPr/>
            </p:nvSpPr>
            <p:spPr bwMode="auto">
              <a:xfrm>
                <a:off x="416" y="254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0497" name="AutoShape 46"/>
              <p:cNvSpPr>
                <a:spLocks noChangeArrowheads="1"/>
              </p:cNvSpPr>
              <p:nvPr/>
            </p:nvSpPr>
            <p:spPr bwMode="auto">
              <a:xfrm rot="5400000">
                <a:off x="592" y="2688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20495" name="Text Box 36"/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9</a:t>
              </a:r>
            </a:p>
          </p:txBody>
        </p:sp>
      </p:grpSp>
      <p:grpSp>
        <p:nvGrpSpPr>
          <p:cNvPr id="20487" name="Group 48"/>
          <p:cNvGrpSpPr>
            <a:grpSpLocks/>
          </p:cNvGrpSpPr>
          <p:nvPr/>
        </p:nvGrpSpPr>
        <p:grpSpPr bwMode="auto">
          <a:xfrm>
            <a:off x="609600" y="4419600"/>
            <a:ext cx="7577138" cy="609600"/>
            <a:chOff x="609600" y="3962400"/>
            <a:chExt cx="7576458" cy="609600"/>
          </a:xfrm>
        </p:grpSpPr>
        <p:sp>
          <p:nvSpPr>
            <p:cNvPr id="20488" name="AutoShape 39"/>
            <p:cNvSpPr>
              <a:spLocks noChangeArrowheads="1"/>
            </p:cNvSpPr>
            <p:nvPr/>
          </p:nvSpPr>
          <p:spPr bwMode="auto">
            <a:xfrm>
              <a:off x="1251858" y="4038600"/>
              <a:ext cx="6934200" cy="457200"/>
            </a:xfrm>
            <a:prstGeom prst="roundRect">
              <a:avLst>
                <a:gd name="adj" fmla="val 16407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2000" dirty="0">
                  <a:latin typeface="Book Antiqua" pitchFamily="18" charset="0"/>
                  <a:cs typeface="Lucida Sans Unicode" pitchFamily="34" charset="0"/>
                </a:rPr>
                <a:t>Time lines in NPS</a:t>
              </a:r>
              <a:endParaRPr lang="en-GB" sz="2000" dirty="0">
                <a:latin typeface="Book Antiqua" pitchFamily="18" charset="0"/>
                <a:cs typeface="Lucida Sans Unicode" pitchFamily="34" charset="0"/>
              </a:endParaRPr>
            </a:p>
          </p:txBody>
        </p:sp>
        <p:grpSp>
          <p:nvGrpSpPr>
            <p:cNvPr id="20489" name="Group 52"/>
            <p:cNvGrpSpPr>
              <a:grpSpLocks/>
            </p:cNvGrpSpPr>
            <p:nvPr/>
          </p:nvGrpSpPr>
          <p:grpSpPr bwMode="auto">
            <a:xfrm>
              <a:off x="685800" y="3962400"/>
              <a:ext cx="546100" cy="609600"/>
              <a:chOff x="416" y="3024"/>
              <a:chExt cx="344" cy="384"/>
            </a:xfrm>
          </p:grpSpPr>
          <p:sp>
            <p:nvSpPr>
              <p:cNvPr id="20491" name="AutoShape 39"/>
              <p:cNvSpPr>
                <a:spLocks noChangeArrowheads="1"/>
              </p:cNvSpPr>
              <p:nvPr/>
            </p:nvSpPr>
            <p:spPr bwMode="auto">
              <a:xfrm>
                <a:off x="416" y="3024"/>
                <a:ext cx="256" cy="384"/>
              </a:xfrm>
              <a:prstGeom prst="roundRect">
                <a:avLst>
                  <a:gd name="adj" fmla="val 16407"/>
                </a:avLst>
              </a:prstGeom>
              <a:solidFill>
                <a:srgbClr val="577AC9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  <p:sp>
            <p:nvSpPr>
              <p:cNvPr id="20492" name="AutoShape 47"/>
              <p:cNvSpPr>
                <a:spLocks noChangeArrowheads="1"/>
              </p:cNvSpPr>
              <p:nvPr/>
            </p:nvSpPr>
            <p:spPr bwMode="auto">
              <a:xfrm rot="5400000">
                <a:off x="592" y="3168"/>
                <a:ext cx="240" cy="96"/>
              </a:xfrm>
              <a:prstGeom prst="triangle">
                <a:avLst>
                  <a:gd name="adj" fmla="val 50000"/>
                </a:avLst>
              </a:prstGeom>
              <a:solidFill>
                <a:srgbClr val="577AC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>
                  <a:latin typeface="Lucida Sans Unicode" pitchFamily="34" charset="0"/>
                  <a:cs typeface="Lucida Sans Unicode" pitchFamily="34" charset="0"/>
                </a:endParaRPr>
              </a:p>
            </p:txBody>
          </p:sp>
        </p:grpSp>
        <p:sp>
          <p:nvSpPr>
            <p:cNvPr id="20490" name="Text Box 41"/>
            <p:cNvSpPr txBox="1">
              <a:spLocks noChangeArrowheads="1"/>
            </p:cNvSpPr>
            <p:nvPr/>
          </p:nvSpPr>
          <p:spPr bwMode="auto">
            <a:xfrm>
              <a:off x="609600" y="4038600"/>
              <a:ext cx="533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chemeClr val="bg1"/>
                  </a:solidFill>
                  <a:latin typeface="Lucida Sans Unicode" pitchFamily="34" charset="0"/>
                  <a:cs typeface="Lucida Sans Unicode" pitchFamily="34" charset="0"/>
                </a:rPr>
                <a:t>11</a:t>
              </a:r>
            </a:p>
          </p:txBody>
        </p:sp>
      </p:grp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652462" y="5257800"/>
            <a:ext cx="5334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11</a:t>
            </a: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609600" y="5334000"/>
            <a:ext cx="5334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11</a:t>
            </a:r>
          </a:p>
        </p:txBody>
      </p:sp>
      <p:sp>
        <p:nvSpPr>
          <p:cNvPr id="39" name="AutoShape 39"/>
          <p:cNvSpPr>
            <a:spLocks noChangeArrowheads="1"/>
          </p:cNvSpPr>
          <p:nvPr/>
        </p:nvSpPr>
        <p:spPr bwMode="auto">
          <a:xfrm>
            <a:off x="685807" y="5181600"/>
            <a:ext cx="406436" cy="609600"/>
          </a:xfrm>
          <a:prstGeom prst="roundRect">
            <a:avLst>
              <a:gd name="adj" fmla="val 16407"/>
            </a:avLst>
          </a:prstGeom>
          <a:solidFill>
            <a:srgbClr val="577AC9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GB"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8" name="AutoShape 39"/>
          <p:cNvSpPr>
            <a:spLocks noChangeArrowheads="1"/>
          </p:cNvSpPr>
          <p:nvPr/>
        </p:nvSpPr>
        <p:spPr bwMode="auto">
          <a:xfrm>
            <a:off x="1251916" y="5257800"/>
            <a:ext cx="6934822" cy="457200"/>
          </a:xfrm>
          <a:prstGeom prst="roundRect">
            <a:avLst>
              <a:gd name="adj" fmla="val 16407"/>
            </a:avLst>
          </a:prstGeom>
          <a:solidFill>
            <a:schemeClr val="bg1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000" dirty="0" smtClean="0">
                <a:latin typeface="Book Antiqua" pitchFamily="18" charset="0"/>
                <a:cs typeface="Lucida Sans Unicode" pitchFamily="34" charset="0"/>
              </a:rPr>
              <a:t>Operating Guidelines for PoP-PoP (SP)</a:t>
            </a:r>
            <a:endParaRPr lang="en-GB" sz="2000" dirty="0">
              <a:latin typeface="Book Antiqua" pitchFamily="18" charset="0"/>
              <a:cs typeface="Lucida Sans Unicode" pitchFamily="34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609600" y="5257800"/>
            <a:ext cx="5334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12</a:t>
            </a:r>
            <a:endParaRPr lang="en-US" sz="2000" b="1" dirty="0">
              <a:solidFill>
                <a:schemeClr val="bg1"/>
              </a:solidFill>
              <a:latin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762000" y="5943600"/>
            <a:ext cx="53344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chemeClr val="bg1"/>
                </a:solidFill>
                <a:latin typeface="Lucida Sans Unicode" pitchFamily="34" charset="0"/>
                <a:cs typeface="Lucida Sans Unicode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9248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Asset Class C in UoS</a:t>
            </a:r>
          </a:p>
        </p:txBody>
      </p:sp>
      <p:grpSp>
        <p:nvGrpSpPr>
          <p:cNvPr id="2" name="Group 25"/>
          <p:cNvGrpSpPr/>
          <p:nvPr/>
        </p:nvGrpSpPr>
        <p:grpSpPr>
          <a:xfrm>
            <a:off x="381000" y="1219200"/>
            <a:ext cx="8077200" cy="762000"/>
            <a:chOff x="419100" y="148199"/>
            <a:chExt cx="5867400" cy="590400"/>
          </a:xfrm>
          <a:solidFill>
            <a:schemeClr val="accent1">
              <a:lumMod val="50000"/>
            </a:schemeClr>
          </a:solidFill>
        </p:grpSpPr>
        <p:sp>
          <p:nvSpPr>
            <p:cNvPr id="27" name="Rounded Rectangle 26"/>
            <p:cNvSpPr/>
            <p:nvPr/>
          </p:nvSpPr>
          <p:spPr>
            <a:xfrm>
              <a:off x="419100" y="148199"/>
              <a:ext cx="5867400" cy="59040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5"/>
            <p:cNvSpPr/>
            <p:nvPr/>
          </p:nvSpPr>
          <p:spPr>
            <a:xfrm>
              <a:off x="447921" y="185008"/>
              <a:ext cx="5809758" cy="5327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21774" tIns="0" rIns="221774" bIns="0" spcCol="1270" anchor="ctr"/>
            <a:lstStyle/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dirty="0">
                <a:solidFill>
                  <a:schemeClr val="tx1"/>
                </a:solidFill>
                <a:latin typeface="Gill Sans MT" pitchFamily="34" charset="0"/>
              </a:endParaRP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dirty="0">
                  <a:solidFill>
                    <a:schemeClr val="tx1"/>
                  </a:solidFill>
                  <a:latin typeface="Gill Sans MT" pitchFamily="34" charset="0"/>
                </a:rPr>
                <a:t>Asset Class C: Investment in Fixed Income Instruments</a:t>
              </a:r>
            </a:p>
            <a:p>
              <a:pPr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2400" dirty="0">
                <a:solidFill>
                  <a:schemeClr val="tx1"/>
                </a:solidFill>
                <a:latin typeface="Gill Sans MT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62000" y="2743200"/>
            <a:ext cx="8077200" cy="35814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Liquid Mutual Funds of AMCs regulated by SEBI.</a:t>
            </a:r>
          </a:p>
          <a:p>
            <a:pPr marL="109538" indent="-109538"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Fixed Deposits of Scheduled Commercial Banks (SCBs) with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networth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of Rs. 500 </a:t>
            </a:r>
            <a:r>
              <a:rPr lang="en-US" dirty="0" err="1">
                <a:solidFill>
                  <a:schemeClr val="tx1"/>
                </a:solidFill>
                <a:latin typeface="Book Antiqua" pitchFamily="18" charset="0"/>
              </a:rPr>
              <a:t>crores</a:t>
            </a: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, profitable for last 3 years and capital adequacy ration of over 9%.</a:t>
            </a:r>
          </a:p>
          <a:p>
            <a:pPr marL="109538" indent="-109538"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Debt securities with maturity of not less than three years tenure issued by Bodies Corporate including SCBs and PFIs.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Credit Rated PFI/PSU Bonds.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Credit Rated Municipal Bonds/Infrastructure Bonds.</a:t>
            </a:r>
          </a:p>
          <a:p>
            <a:pPr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 Bonds of Companies whom shares are listed in Stock Exchange.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1828800"/>
            <a:ext cx="8077200" cy="9144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Book Antiqua" pitchFamily="18" charset="0"/>
              </a:rPr>
              <a:t>Objective – The investment objective is to provide optimum mix of risk and rewards.</a:t>
            </a:r>
            <a:endParaRPr lang="en-US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Schemes / Investment Approach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458200" cy="4873625"/>
          </a:xfrm>
        </p:spPr>
        <p:txBody>
          <a:bodyPr/>
          <a:lstStyle/>
          <a:p>
            <a:pPr marL="0" indent="0"/>
            <a:r>
              <a:rPr lang="en-US" sz="2600" smtClean="0">
                <a:latin typeface="Book Antiqua" pitchFamily="18" charset="0"/>
              </a:rPr>
              <a:t>NPS offers two approaches to invest subscriber money</a:t>
            </a:r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  <a:p>
            <a:pPr marL="0" indent="0"/>
            <a:endParaRPr lang="en-US" smtClean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133600" y="1524000"/>
            <a:ext cx="1066800" cy="9906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2590800"/>
            <a:ext cx="3581400" cy="167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Active choice - Individual Funds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(Asset class E, C, and G 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8200" y="2590800"/>
            <a:ext cx="3505200" cy="1600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Auto choice – </a:t>
            </a:r>
          </a:p>
          <a:p>
            <a:pPr algn="ctr">
              <a:defRPr/>
            </a:pPr>
            <a:r>
              <a:rPr lang="en-US" sz="2400" dirty="0">
                <a:solidFill>
                  <a:schemeClr val="tx1"/>
                </a:solidFill>
                <a:latin typeface="Book Antiqua" pitchFamily="18" charset="0"/>
              </a:rPr>
              <a:t>Lifecycle Fund</a:t>
            </a:r>
          </a:p>
          <a:p>
            <a:pPr algn="ctr">
              <a:defRPr/>
            </a:pPr>
            <a:endParaRPr lang="en-US" sz="2400" dirty="0">
              <a:latin typeface="Book Antiqua" pitchFamily="18" charset="0"/>
            </a:endParaRPr>
          </a:p>
          <a:p>
            <a:pPr algn="ctr">
              <a:defRPr/>
            </a:pPr>
            <a:endParaRPr lang="en-US" sz="2400" dirty="0">
              <a:latin typeface="Book Antiqua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029200" y="1524000"/>
            <a:ext cx="1143000" cy="990600"/>
          </a:xfrm>
          <a:prstGeom prst="straightConnector1">
            <a:avLst/>
          </a:prstGeom>
          <a:ln w="635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09600" y="4495800"/>
            <a:ext cx="3505200" cy="12192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Gives the subscriber right to decide as to how his contribution is to be invested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8200" y="4495800"/>
            <a:ext cx="3505200" cy="11430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Where the subscriber doesn’t have financial knowledge, the contribution will be made in pre-defined portfolio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9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6294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Approach 1: Active Choice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defRPr/>
            </a:pPr>
            <a:r>
              <a:rPr lang="en-US" sz="2400" b="0" dirty="0" smtClean="0">
                <a:latin typeface="Book Antiqua" pitchFamily="18" charset="0"/>
              </a:rPr>
              <a:t>Subscriber have the option to actively decide as to how his NPS pension contribution is to be invested in the three options i.e. </a:t>
            </a:r>
          </a:p>
          <a:p>
            <a:pPr marL="0" indent="0" algn="just">
              <a:defRPr/>
            </a:pPr>
            <a:endParaRPr lang="en-US" sz="2400" b="0" dirty="0" smtClean="0">
              <a:latin typeface="Book Antiqua" pitchFamily="18" charset="0"/>
            </a:endParaRPr>
          </a:p>
          <a:p>
            <a:pPr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Asset Class E - investments in predominantly equity market instruments</a:t>
            </a:r>
          </a:p>
          <a:p>
            <a:pPr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Asset Class C - investments in fixed income instruments other than Government securities</a:t>
            </a:r>
          </a:p>
          <a:p>
            <a:pPr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Asset Class G - investments in Government securities.</a:t>
            </a:r>
          </a:p>
          <a:p>
            <a:pPr>
              <a:defRPr/>
            </a:pPr>
            <a:endParaRPr lang="en-US" sz="24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72390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Some Scenarios of Active Choice</a:t>
            </a:r>
          </a:p>
        </p:txBody>
      </p:sp>
      <p:graphicFrame>
        <p:nvGraphicFramePr>
          <p:cNvPr id="53300" name="Group 52"/>
          <p:cNvGraphicFramePr>
            <a:graphicFrameLocks noGrp="1"/>
          </p:cNvGraphicFramePr>
          <p:nvPr>
            <p:ph sz="quarter" idx="1"/>
          </p:nvPr>
        </p:nvGraphicFramePr>
        <p:xfrm>
          <a:off x="304800" y="1143000"/>
          <a:ext cx="8305800" cy="5100638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1981200"/>
                <a:gridCol w="22098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ＭＳ Ｐゴシック"/>
                          <a:cs typeface="Lucida Sans Unicode" pitchFamily="34" charset="0"/>
                        </a:rPr>
                        <a:t>Choice of Investment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ＭＳ Ｐゴシック"/>
                          <a:cs typeface="Lucida Sans Unicode" pitchFamily="34" charset="0"/>
                        </a:rPr>
                        <a:t>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ＭＳ Ｐゴシック"/>
                          <a:cs typeface="Lucida Sans Unicode" pitchFamily="34" charset="0"/>
                        </a:rPr>
                        <a:t>(Equity)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ＭＳ Ｐゴシック"/>
                          <a:cs typeface="Lucida Sans Unicode" pitchFamily="34" charset="0"/>
                        </a:rPr>
                        <a:t>C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ＭＳ Ｐゴシック"/>
                          <a:cs typeface="Lucida Sans Unicode" pitchFamily="34" charset="0"/>
                        </a:rPr>
                        <a:t>(Fixed Income)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  <a:ea typeface="ＭＳ Ｐゴシック"/>
                          <a:cs typeface="Lucida Sans Unicode" pitchFamily="34" charset="0"/>
                        </a:rPr>
                        <a:t>G (Government Securities)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50% (max)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25%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50% (max)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40%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C8C93"/>
                    </a:solidFill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Active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AC6CD"/>
                    </a:solidFill>
                  </a:tcPr>
                </a:tc>
              </a:tr>
            </a:tbl>
          </a:graphicData>
        </a:graphic>
      </p:graphicFrame>
      <p:sp>
        <p:nvSpPr>
          <p:cNvPr id="19506" name="Oval Callout 4"/>
          <p:cNvSpPr>
            <a:spLocks noChangeArrowheads="1"/>
          </p:cNvSpPr>
          <p:nvPr/>
        </p:nvSpPr>
        <p:spPr bwMode="auto">
          <a:xfrm>
            <a:off x="1371600" y="457200"/>
            <a:ext cx="2362200" cy="1143000"/>
          </a:xfrm>
          <a:prstGeom prst="wedgeEllipseCallout">
            <a:avLst>
              <a:gd name="adj1" fmla="val 65708"/>
              <a:gd name="adj2" fmla="val 42884"/>
            </a:avLst>
          </a:prstGeom>
          <a:solidFill>
            <a:srgbClr val="00B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Investment in equity is limited to 50%</a:t>
            </a:r>
          </a:p>
        </p:txBody>
      </p:sp>
      <p:sp>
        <p:nvSpPr>
          <p:cNvPr id="5" name="Wave 4"/>
          <p:cNvSpPr/>
          <p:nvPr/>
        </p:nvSpPr>
        <p:spPr bwMode="auto">
          <a:xfrm>
            <a:off x="914400" y="2514600"/>
            <a:ext cx="6858000" cy="1981200"/>
          </a:xfrm>
          <a:prstGeom prst="wav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b="1" dirty="0">
                <a:solidFill>
                  <a:srgbClr val="FF0000"/>
                </a:solidFill>
                <a:latin typeface="Book Antiqua" pitchFamily="18" charset="0"/>
              </a:rPr>
              <a:t>Based on age, financial goals and risk appetite, subscriber can apportion his contribution in Asset class E, C &amp; 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06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8458200" cy="685800"/>
          </a:xfrm>
        </p:spPr>
        <p:txBody>
          <a:bodyPr/>
          <a:lstStyle/>
          <a:p>
            <a:r>
              <a:rPr lang="en-US" sz="3400" smtClean="0">
                <a:latin typeface="Book Antiqua" pitchFamily="18" charset="0"/>
              </a:rPr>
              <a:t>Guidelines for Selecting Active </a:t>
            </a:r>
            <a:br>
              <a:rPr lang="en-US" sz="3400" smtClean="0">
                <a:latin typeface="Book Antiqua" pitchFamily="18" charset="0"/>
              </a:rPr>
            </a:br>
            <a:r>
              <a:rPr lang="en-US" sz="3400" smtClean="0">
                <a:latin typeface="Book Antiqua" pitchFamily="18" charset="0"/>
              </a:rPr>
              <a:t>Choice</a:t>
            </a:r>
          </a:p>
        </p:txBody>
      </p:sp>
      <p:pic>
        <p:nvPicPr>
          <p:cNvPr id="51203" name="Picture 7" descr="staying_connected_abroad.jpg"/>
          <p:cNvPicPr>
            <a:picLocks noChangeAspect="1"/>
          </p:cNvPicPr>
          <p:nvPr/>
        </p:nvPicPr>
        <p:blipFill>
          <a:blip r:embed="rId2" cstate="print">
            <a:lum bright="46000" contrast="-22000"/>
          </a:blip>
          <a:srcRect/>
          <a:stretch>
            <a:fillRect/>
          </a:stretch>
        </p:blipFill>
        <p:spPr bwMode="auto">
          <a:xfrm>
            <a:off x="2286000" y="1676400"/>
            <a:ext cx="45085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990600"/>
            <a:ext cx="8229600" cy="48006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FontTx/>
              <a:buChar char="•"/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0" indent="0" algn="just">
              <a:lnSpc>
                <a:spcPct val="8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   Higher the risk, higher the return and vice-versa. </a:t>
            </a:r>
          </a:p>
          <a:p>
            <a:pPr marL="800100" lvl="1" indent="0" algn="just">
              <a:lnSpc>
                <a:spcPct val="80000"/>
              </a:lnSpc>
              <a:defRPr/>
            </a:pPr>
            <a:r>
              <a:rPr lang="en-US" sz="1800" b="0" dirty="0" smtClean="0">
                <a:latin typeface="Book Antiqua" pitchFamily="18" charset="0"/>
              </a:rPr>
              <a:t>For example: the Asset class E has higher returns than the G asset class, but it also carries the risk of investment losses. Investing entirely in the asset class G may not give you high returns but is a safer option.</a:t>
            </a:r>
          </a:p>
          <a:p>
            <a:pPr marL="0" indent="0" algn="just">
              <a:lnSpc>
                <a:spcPct val="80000"/>
              </a:lnSpc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406400" indent="-406400" algn="just">
              <a:lnSpc>
                <a:spcPct val="8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Diversify the investment and reduce the risk. One should distribute his contribution in all the three asset classes E, C and G.</a:t>
            </a:r>
          </a:p>
          <a:p>
            <a:pPr marL="0" indent="0" algn="just">
              <a:lnSpc>
                <a:spcPct val="80000"/>
              </a:lnSpc>
              <a:buSzPct val="80000"/>
              <a:defRPr/>
            </a:pPr>
            <a:r>
              <a:rPr lang="en-US" sz="2400" b="0" dirty="0" smtClean="0">
                <a:latin typeface="Book Antiqua" pitchFamily="18" charset="0"/>
              </a:rPr>
              <a:t> </a:t>
            </a:r>
          </a:p>
          <a:p>
            <a:pPr marL="177800" indent="-177800" algn="just">
              <a:lnSpc>
                <a:spcPct val="8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  Higher the investment time horizon, lower is the risk. </a:t>
            </a:r>
          </a:p>
          <a:p>
            <a:pPr marL="0" indent="0" algn="just">
              <a:lnSpc>
                <a:spcPct val="80000"/>
              </a:lnSpc>
              <a:buSzPct val="80000"/>
              <a:defRPr/>
            </a:pPr>
            <a:r>
              <a:rPr lang="en-US" sz="2400" b="0" dirty="0" smtClean="0">
                <a:latin typeface="Book Antiqua" pitchFamily="18" charset="0"/>
              </a:rPr>
              <a:t> </a:t>
            </a:r>
          </a:p>
          <a:p>
            <a:pPr algn="just">
              <a:lnSpc>
                <a:spcPct val="8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Periodically review the investment choices. Rebalance the allocation as per the age, financial goals and economy growth.</a:t>
            </a:r>
          </a:p>
          <a:p>
            <a:pPr marL="177800" indent="-177800" algn="just">
              <a:lnSpc>
                <a:spcPct val="80000"/>
              </a:lnSpc>
              <a:buFontTx/>
              <a:buChar char="•"/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177800" indent="-177800" algn="just">
              <a:lnSpc>
                <a:spcPct val="80000"/>
              </a:lnSpc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177800" indent="-177800" algn="just">
              <a:lnSpc>
                <a:spcPct val="80000"/>
              </a:lnSpc>
              <a:buFontTx/>
              <a:buChar char="•"/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177800" indent="-177800" algn="just">
              <a:lnSpc>
                <a:spcPct val="80000"/>
              </a:lnSpc>
              <a:buFontTx/>
              <a:buChar char="•"/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177800" indent="-177800" algn="just">
              <a:lnSpc>
                <a:spcPct val="80000"/>
              </a:lnSpc>
              <a:defRPr/>
            </a:pPr>
            <a:endParaRPr lang="en-US" sz="2000" b="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6858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Approach 2: Auto Choice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229600" cy="4873625"/>
          </a:xfrm>
        </p:spPr>
        <p:txBody>
          <a:bodyPr/>
          <a:lstStyle/>
          <a:p>
            <a:pPr marL="177800" indent="-177800"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  Subscribers who do not have </a:t>
            </a:r>
          </a:p>
          <a:p>
            <a:pPr marL="977900" lvl="2" indent="-177800" algn="just"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the financial and investment knowledge </a:t>
            </a:r>
          </a:p>
          <a:p>
            <a:pPr marL="977900" lvl="2" indent="-177800" algn="just"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unable/unwilling to exercise any choice of investment, </a:t>
            </a:r>
          </a:p>
          <a:p>
            <a:pPr marL="231775" lvl="2" indent="0" algn="just">
              <a:defRPr/>
            </a:pPr>
            <a:r>
              <a:rPr lang="en-US" sz="2400" b="0" dirty="0" smtClean="0">
                <a:latin typeface="Book Antiqua" pitchFamily="18" charset="0"/>
              </a:rPr>
              <a:t>then their contribution can be invested in accordance with the Auto Choice option.</a:t>
            </a:r>
          </a:p>
          <a:p>
            <a:pPr marL="0" indent="0" algn="just">
              <a:defRPr/>
            </a:pPr>
            <a:endParaRPr lang="en-US" sz="2400" b="0" dirty="0" smtClean="0">
              <a:latin typeface="Book Antiqua" pitchFamily="18" charset="0"/>
            </a:endParaRPr>
          </a:p>
          <a:p>
            <a:pPr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In this option, the investments will be made in a life-cycle fund. </a:t>
            </a:r>
          </a:p>
          <a:p>
            <a:pPr algn="just">
              <a:buSzPct val="80000"/>
              <a:defRPr/>
            </a:pPr>
            <a:endParaRPr lang="en-US" sz="2400" b="0" dirty="0" smtClean="0">
              <a:latin typeface="Book Antiqua" pitchFamily="18" charset="0"/>
            </a:endParaRPr>
          </a:p>
          <a:p>
            <a:pPr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The fraction of funds invested across three asset classes E, C &amp; G will be determined by a pre-defined portfolio.</a:t>
            </a:r>
          </a:p>
          <a:p>
            <a:pPr marL="0" indent="0"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7620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Auto Choice: Lifecycle Fund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22375"/>
            <a:ext cx="8382000" cy="4873625"/>
          </a:xfrm>
        </p:spPr>
        <p:txBody>
          <a:bodyPr/>
          <a:lstStyle/>
          <a:p>
            <a:pPr marL="0" indent="0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At the lowest age of entry (18 years), the auto choice will entail investment of 50% of pension wealth in “E” Class, 30% in “C” Class and 20% in “G” Class. </a:t>
            </a:r>
          </a:p>
          <a:p>
            <a:pPr marL="0" indent="0" algn="just"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marL="0" indent="0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The ratios of investment will remain fixed for all contributions until the subscriber reaches the age of 36.</a:t>
            </a:r>
          </a:p>
          <a:p>
            <a:pPr marL="0" indent="0" algn="just"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marL="0" indent="0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From age 36 onwards, the weight in “E” and “C” asset class will decrease annually and the weight in “G” class will increase annually till it reaches 10% in “E”, 10% in “C” and 80% in “G” class at age 55.</a:t>
            </a:r>
          </a:p>
          <a:p>
            <a:pPr marL="0" indent="0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467600" cy="6397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Auto: Table for Life Cycle Fund</a:t>
            </a:r>
          </a:p>
        </p:txBody>
      </p:sp>
      <p:graphicFrame>
        <p:nvGraphicFramePr>
          <p:cNvPr id="57465" name="Group 121"/>
          <p:cNvGraphicFramePr>
            <a:graphicFrameLocks noGrp="1"/>
          </p:cNvGraphicFramePr>
          <p:nvPr>
            <p:ph sz="quarter" idx="1"/>
          </p:nvPr>
        </p:nvGraphicFramePr>
        <p:xfrm>
          <a:off x="304800" y="914400"/>
          <a:ext cx="7772400" cy="5588000"/>
        </p:xfrm>
        <a:graphic>
          <a:graphicData uri="http://schemas.openxmlformats.org/drawingml/2006/table">
            <a:tbl>
              <a:tblPr firstRow="1" firstCol="1">
                <a:tableStyleId>{85BE263C-DBD7-4A20-BB59-AAB30ACAA65A}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Age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Asset Class 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Asset Class C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sng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Asset Class G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Up to 35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37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27%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39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42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43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44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45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46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47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48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17%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59%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49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50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65%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51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68%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52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16%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13%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53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74%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54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12%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11%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77%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55 years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10%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80%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Wave 4"/>
          <p:cNvSpPr/>
          <p:nvPr/>
        </p:nvSpPr>
        <p:spPr bwMode="auto">
          <a:xfrm>
            <a:off x="762000" y="2133600"/>
            <a:ext cx="7086600" cy="2133600"/>
          </a:xfrm>
          <a:prstGeom prst="wav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just">
              <a:defRPr/>
            </a:pPr>
            <a:r>
              <a:rPr lang="en-US" sz="2000" dirty="0">
                <a:solidFill>
                  <a:srgbClr val="FF0000"/>
                </a:solidFill>
                <a:latin typeface="Book Antiqua" pitchFamily="18" charset="0"/>
              </a:rPr>
              <a:t>The Scheme endorse the subscriber investments and manages its risk exposure through auto balance.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1219200" y="350838"/>
            <a:ext cx="67818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Rebalancing Feature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8229600" cy="4264025"/>
          </a:xfrm>
        </p:spPr>
        <p:txBody>
          <a:bodyPr/>
          <a:lstStyle/>
          <a:p>
            <a:pPr marL="0" indent="0">
              <a:lnSpc>
                <a:spcPct val="125000"/>
              </a:lnSpc>
            </a:pPr>
            <a:r>
              <a:rPr lang="en-US" sz="2000" u="sng" smtClean="0">
                <a:latin typeface="Book Antiqua" pitchFamily="18" charset="0"/>
              </a:rPr>
              <a:t>In case of Active Choice – </a:t>
            </a:r>
          </a:p>
          <a:p>
            <a:pPr marL="0" indent="0" algn="just">
              <a:lnSpc>
                <a:spcPct val="125000"/>
              </a:lnSpc>
              <a:buFontTx/>
              <a:buChar char="•"/>
            </a:pPr>
            <a:r>
              <a:rPr lang="en-US" sz="2000" b="0" smtClean="0">
                <a:latin typeface="Book Antiqua" pitchFamily="18" charset="0"/>
              </a:rPr>
              <a:t>A cap of 50% on investment under Equity scheme is applicable. In case this limit is exceeded, rebalancing will need to be carried out once in a year on the date of the birth of subscriber.</a:t>
            </a:r>
          </a:p>
          <a:p>
            <a:pPr marL="0" indent="0" algn="just">
              <a:lnSpc>
                <a:spcPct val="125000"/>
              </a:lnSpc>
            </a:pPr>
            <a:endParaRPr lang="en-US" sz="2000" b="0" smtClean="0">
              <a:latin typeface="Book Antiqua" pitchFamily="18" charset="0"/>
            </a:endParaRPr>
          </a:p>
          <a:p>
            <a:pPr marL="0" indent="0" algn="just">
              <a:lnSpc>
                <a:spcPct val="125000"/>
              </a:lnSpc>
            </a:pPr>
            <a:r>
              <a:rPr lang="en-US" sz="2000" u="sng" smtClean="0">
                <a:latin typeface="Book Antiqua" pitchFamily="18" charset="0"/>
              </a:rPr>
              <a:t>In case of Auto Choice – </a:t>
            </a:r>
          </a:p>
          <a:p>
            <a:pPr marL="0" indent="0" algn="just">
              <a:lnSpc>
                <a:spcPct val="125000"/>
              </a:lnSpc>
              <a:buFontTx/>
              <a:buChar char="•"/>
            </a:pPr>
            <a:r>
              <a:rPr lang="en-US" sz="2000" b="0" smtClean="0">
                <a:latin typeface="Book Antiqua" pitchFamily="18" charset="0"/>
              </a:rPr>
              <a:t>Dynamic (system driven) rebalancing across scheme as per the age wise allocation ratio will be carried out on the date of birth of the subscriber.</a:t>
            </a:r>
          </a:p>
        </p:txBody>
      </p:sp>
      <p:sp>
        <p:nvSpPr>
          <p:cNvPr id="55300" name="Text Box 23"/>
          <p:cNvSpPr txBox="1">
            <a:spLocks noChangeArrowheads="1"/>
          </p:cNvSpPr>
          <p:nvPr/>
        </p:nvSpPr>
        <p:spPr bwMode="auto">
          <a:xfrm>
            <a:off x="381000" y="1143000"/>
            <a:ext cx="838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Book Antiqua" pitchFamily="18" charset="0"/>
              </a:rPr>
              <a:t>When there is variation in Subscriber Corpus Allocation due to the NAV fluctuation, rebalancing needs to be done.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5"/>
          <p:cNvSpPr>
            <a:spLocks noChangeArrowheads="1"/>
          </p:cNvSpPr>
          <p:nvPr/>
        </p:nvSpPr>
        <p:spPr bwMode="auto">
          <a:xfrm>
            <a:off x="0" y="942975"/>
            <a:ext cx="8305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>
                <a:latin typeface="Book Antiqua" pitchFamily="18" charset="0"/>
              </a:rPr>
              <a:t>On 15</a:t>
            </a:r>
            <a:r>
              <a:rPr lang="en-US" sz="1600" baseline="30000">
                <a:latin typeface="Book Antiqua" pitchFamily="18" charset="0"/>
              </a:rPr>
              <a:t>th</a:t>
            </a:r>
            <a:r>
              <a:rPr lang="en-US" sz="1600">
                <a:latin typeface="Book Antiqua" pitchFamily="18" charset="0"/>
              </a:rPr>
              <a:t> May, 2010, due to the rise in NAV value from across various Schemes the exposure in Equity may go beyond the stipulated limit of 50% as decided by PFRDA.</a:t>
            </a:r>
          </a:p>
        </p:txBody>
      </p:sp>
      <p:pic>
        <p:nvPicPr>
          <p:cNvPr id="129060" name="Picture 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590800"/>
            <a:ext cx="632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9061" name="Picture 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62" name="AutoShape 38"/>
          <p:cNvSpPr>
            <a:spLocks noChangeArrowheads="1"/>
          </p:cNvSpPr>
          <p:nvPr/>
        </p:nvSpPr>
        <p:spPr bwMode="auto">
          <a:xfrm>
            <a:off x="7620000" y="2286000"/>
            <a:ext cx="1524000" cy="990600"/>
          </a:xfrm>
          <a:prstGeom prst="wedgeRoundRectCallout">
            <a:avLst>
              <a:gd name="adj1" fmla="val -149069"/>
              <a:gd name="adj2" fmla="val 4506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Book Antiqua" pitchFamily="18" charset="0"/>
              </a:rPr>
              <a:t>Breach in Equity cap due to the increase in NAVs</a:t>
            </a:r>
          </a:p>
        </p:txBody>
      </p:sp>
      <p:sp>
        <p:nvSpPr>
          <p:cNvPr id="129063" name="Rectangle 39"/>
          <p:cNvSpPr>
            <a:spLocks noChangeArrowheads="1"/>
          </p:cNvSpPr>
          <p:nvPr/>
        </p:nvSpPr>
        <p:spPr bwMode="auto">
          <a:xfrm>
            <a:off x="0" y="4127500"/>
            <a:ext cx="90678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US" sz="1600">
                <a:latin typeface="Book Antiqua" pitchFamily="18" charset="0"/>
              </a:rPr>
              <a:t>The total percentage allocation under Equity scheme has cross the stipulated limit of 50% as imposed by PFRDA and as a result of which the entire subscriber corpus needs to be rebalanced to bring down the exposure to Equity to 50 %.</a:t>
            </a:r>
          </a:p>
        </p:txBody>
      </p:sp>
      <p:pic>
        <p:nvPicPr>
          <p:cNvPr id="129066" name="Picture 4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0292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8" name="Rectangle 12"/>
          <p:cNvSpPr>
            <a:spLocks noChangeArrowheads="1"/>
          </p:cNvSpPr>
          <p:nvPr/>
        </p:nvSpPr>
        <p:spPr bwMode="auto">
          <a:xfrm>
            <a:off x="1143000" y="3048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Book Antiqua" pitchFamily="18" charset="0"/>
              </a:rPr>
              <a:t>Example : Rebalancing Portfolio</a:t>
            </a:r>
            <a:endParaRPr lang="en-US" sz="3600" b="1">
              <a:solidFill>
                <a:schemeClr val="bg1"/>
              </a:solidFill>
            </a:endParaRPr>
          </a:p>
        </p:txBody>
      </p:sp>
      <p:pic>
        <p:nvPicPr>
          <p:cNvPr id="14" name="Picture 2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1600200"/>
            <a:ext cx="4343400" cy="914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29050" name="AutoShape 26"/>
          <p:cNvSpPr>
            <a:spLocks noChangeArrowheads="1"/>
          </p:cNvSpPr>
          <p:nvPr/>
        </p:nvSpPr>
        <p:spPr bwMode="auto">
          <a:xfrm>
            <a:off x="7315200" y="1447800"/>
            <a:ext cx="1752600" cy="742950"/>
          </a:xfrm>
          <a:prstGeom prst="wedgeRoundRectCallout">
            <a:avLst>
              <a:gd name="adj1" fmla="val -95870"/>
              <a:gd name="adj2" fmla="val 50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050" dirty="0">
                <a:latin typeface="Book Antiqua" pitchFamily="18" charset="0"/>
              </a:rPr>
              <a:t>After 1 Year of registration, NAV of the E, C &amp; G Scheme as on 15</a:t>
            </a:r>
            <a:r>
              <a:rPr lang="en-US" sz="1050" baseline="30000" dirty="0">
                <a:latin typeface="Book Antiqua" pitchFamily="18" charset="0"/>
              </a:rPr>
              <a:t>th</a:t>
            </a:r>
            <a:r>
              <a:rPr lang="en-US" sz="1050" dirty="0">
                <a:latin typeface="Book Antiqua" pitchFamily="18" charset="0"/>
              </a:rPr>
              <a:t> May 2010</a:t>
            </a: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-152400" y="2590800"/>
            <a:ext cx="1295400" cy="1447800"/>
          </a:xfrm>
          <a:prstGeom prst="wedgeRoundRectCallout">
            <a:avLst>
              <a:gd name="adj1" fmla="val 111894"/>
              <a:gd name="adj2" fmla="val -9821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latin typeface="Book Antiqua" pitchFamily="18" charset="0"/>
              </a:rPr>
              <a:t>Subscriber Statement of holding after the first contribution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9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2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 fill="hold"/>
                                        <p:tgtEl>
                                          <p:spTgt spid="129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29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62" grpId="0" animBg="1"/>
      <p:bldP spid="129063" grpId="0"/>
      <p:bldP spid="12905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572000" y="2438400"/>
            <a:ext cx="4648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Introduction of</a:t>
            </a:r>
          </a:p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National Pension System (NPS)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2438400" cy="6553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prstShdw prst="shdw13" dist="53882" dir="13500000">
              <a:schemeClr val="bg1">
                <a:gamma/>
                <a:shade val="60000"/>
                <a:invGamma/>
                <a:alpha val="50000"/>
              </a:schemeClr>
            </a:prstShdw>
          </a:effectLst>
        </p:spPr>
      </p:pic>
      <p:sp>
        <p:nvSpPr>
          <p:cNvPr id="21508" name="Rounded Rectangle 3"/>
          <p:cNvSpPr>
            <a:spLocks noChangeArrowheads="1"/>
          </p:cNvSpPr>
          <p:nvPr/>
        </p:nvSpPr>
        <p:spPr bwMode="auto">
          <a:xfrm>
            <a:off x="1905000" y="2895600"/>
            <a:ext cx="7620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 b="1">
                <a:latin typeface="Book Antiqua" pitchFamily="18" charset="0"/>
              </a:rPr>
              <a:t>Central Government</a:t>
            </a:r>
          </a:p>
        </p:txBody>
      </p:sp>
      <p:sp>
        <p:nvSpPr>
          <p:cNvPr id="21509" name="Rounded Rectangle 4"/>
          <p:cNvSpPr>
            <a:spLocks noChangeArrowheads="1"/>
          </p:cNvSpPr>
          <p:nvPr/>
        </p:nvSpPr>
        <p:spPr bwMode="auto">
          <a:xfrm>
            <a:off x="152400" y="3352800"/>
            <a:ext cx="1066800" cy="45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 b="1">
                <a:latin typeface="Book Antiqua" pitchFamily="18" charset="0"/>
              </a:rPr>
              <a:t>State Government</a:t>
            </a:r>
          </a:p>
        </p:txBody>
      </p:sp>
      <p:sp>
        <p:nvSpPr>
          <p:cNvPr id="21510" name="Rounded Rectangle 5"/>
          <p:cNvSpPr>
            <a:spLocks noChangeArrowheads="1"/>
          </p:cNvSpPr>
          <p:nvPr/>
        </p:nvSpPr>
        <p:spPr bwMode="auto">
          <a:xfrm>
            <a:off x="0" y="1828800"/>
            <a:ext cx="838200" cy="7620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 b="1">
                <a:latin typeface="Book Antiqua" pitchFamily="18" charset="0"/>
              </a:rPr>
              <a:t>All</a:t>
            </a:r>
          </a:p>
          <a:p>
            <a:pPr algn="ctr"/>
            <a:r>
              <a:rPr lang="en-US" sz="1100" b="1">
                <a:latin typeface="Book Antiqua" pitchFamily="18" charset="0"/>
              </a:rPr>
              <a:t>Citizens of India</a:t>
            </a:r>
          </a:p>
        </p:txBody>
      </p:sp>
      <p:sp>
        <p:nvSpPr>
          <p:cNvPr id="21511" name="Rounded Rectangle 6"/>
          <p:cNvSpPr>
            <a:spLocks noChangeArrowheads="1"/>
          </p:cNvSpPr>
          <p:nvPr/>
        </p:nvSpPr>
        <p:spPr bwMode="auto">
          <a:xfrm>
            <a:off x="990600" y="1371600"/>
            <a:ext cx="990600" cy="5334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 b="1">
                <a:latin typeface="Book Antiqua" pitchFamily="18" charset="0"/>
              </a:rPr>
              <a:t>Corporate</a:t>
            </a:r>
          </a:p>
          <a:p>
            <a:pPr algn="ctr"/>
            <a:r>
              <a:rPr lang="en-US" sz="1100" b="1">
                <a:latin typeface="Book Antiqua" pitchFamily="18" charset="0"/>
              </a:rPr>
              <a:t>Sector</a:t>
            </a:r>
          </a:p>
        </p:txBody>
      </p:sp>
      <p:sp>
        <p:nvSpPr>
          <p:cNvPr id="21512" name="Rounded Rectangle 7"/>
          <p:cNvSpPr>
            <a:spLocks noChangeArrowheads="1"/>
          </p:cNvSpPr>
          <p:nvPr/>
        </p:nvSpPr>
        <p:spPr bwMode="auto">
          <a:xfrm>
            <a:off x="381000" y="762000"/>
            <a:ext cx="990600" cy="457200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9525" algn="ctr">
            <a:solidFill>
              <a:srgbClr val="C0000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1100" b="1">
                <a:latin typeface="Book Antiqua" pitchFamily="18" charset="0"/>
              </a:rPr>
              <a:t>NPS Lite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Contribution Payment</a:t>
            </a:r>
          </a:p>
        </p:txBody>
      </p:sp>
      <p:pic>
        <p:nvPicPr>
          <p:cNvPr id="57347" name="Picture 2" descr="contr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198688" cy="2376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Impact" pitchFamily="34" charset="0"/>
              </a:rPr>
              <a:t>Our Understanding 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-152400"/>
            <a:ext cx="7315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Contribution Amount - Tier I Account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800" y="1341438"/>
            <a:ext cx="8229600" cy="4525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463550" indent="-354013" algn="just">
              <a:lnSpc>
                <a:spcPct val="120000"/>
              </a:lnSpc>
              <a:spcBef>
                <a:spcPct val="2000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400" kern="0" dirty="0">
                <a:latin typeface="Book Antiqua" pitchFamily="18" charset="0"/>
                <a:cs typeface="Arial" pitchFamily="34" charset="0"/>
              </a:rPr>
              <a:t>Contribution payment for Tier I account:</a:t>
            </a: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sz="1400" kern="0" dirty="0"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kern="0" dirty="0">
              <a:latin typeface="Book Antiqua" pitchFamily="18" charset="0"/>
              <a:cs typeface="Arial" pitchFamily="34" charset="0"/>
            </a:endParaRPr>
          </a:p>
          <a:p>
            <a:pPr marL="342900" indent="-342900" algn="just">
              <a:lnSpc>
                <a:spcPct val="120000"/>
              </a:lnSpc>
              <a:spcBef>
                <a:spcPct val="20000"/>
              </a:spcBef>
              <a:buClr>
                <a:srgbClr val="CC3300"/>
              </a:buClr>
              <a:buFont typeface="Wingdings" pitchFamily="2" charset="2"/>
              <a:buChar char="Ü"/>
              <a:defRPr/>
            </a:pPr>
            <a:endParaRPr lang="en-US" kern="0" dirty="0"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33400" y="1905000"/>
          <a:ext cx="7696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482"/>
                <a:gridCol w="1727718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Contribution at the time of account opening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500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amount per contribution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500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total contribution in the year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6000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 frequency of contributions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 per year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66294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Contribution Amount - Tier II Account</a:t>
            </a:r>
          </a:p>
        </p:txBody>
      </p:sp>
      <p:sp>
        <p:nvSpPr>
          <p:cNvPr id="59395" name="Content Placeholder 6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  <a:cs typeface="Arial" pitchFamily="34" charset="0"/>
              </a:rPr>
              <a:t>Contribution payment for Tier II account:</a:t>
            </a: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</a:pPr>
            <a:endParaRPr lang="en-US" sz="1800" b="0" smtClean="0">
              <a:latin typeface="Book Antiqua" pitchFamily="18" charset="0"/>
              <a:cs typeface="Arial" pitchFamily="34" charset="0"/>
            </a:endParaRPr>
          </a:p>
          <a:p>
            <a:endParaRPr lang="en-US" sz="1800" b="0" smtClean="0">
              <a:latin typeface="Book Antiqua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1828800"/>
          <a:ext cx="7696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8482"/>
                <a:gridCol w="1727718"/>
              </a:tblGrid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Contribution at the time of account opening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1000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amount per contribution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250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 total contribution in the year 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Rs. 2000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  <a:alpha val="50000"/>
                      </a:schemeClr>
                    </a:solidFill>
                  </a:tcPr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Minimum frequency of contributions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ook Antiqua" pitchFamily="18" charset="0"/>
                        </a:rPr>
                        <a:t>1 per year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Book Antiqu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NPS Contribution Payment Process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>
          <a:xfrm>
            <a:off x="381000" y="1341438"/>
            <a:ext cx="8229600" cy="4525962"/>
          </a:xfrm>
        </p:spPr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Subscriber to approach any nearest POP-SP branch for contribution payment</a:t>
            </a:r>
            <a:endParaRPr lang="en-US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Payment modes available –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Cash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err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Cheque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– </a:t>
            </a:r>
          </a:p>
          <a:p>
            <a:pPr lvl="2" algn="just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Post dated </a:t>
            </a:r>
            <a:r>
              <a:rPr lang="en-US" sz="2000" b="0" dirty="0" err="1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cheques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acceptable</a:t>
            </a:r>
          </a:p>
          <a:p>
            <a:pPr lvl="2" algn="just">
              <a:lnSpc>
                <a:spcPct val="120000"/>
              </a:lnSpc>
              <a:buSzPct val="80000"/>
              <a:buFont typeface="Wingdings" pitchFamily="2" charset="2"/>
              <a:buChar char="Ø"/>
            </a:pPr>
            <a:r>
              <a:rPr lang="en-US" sz="2000" b="0" dirty="0" smtClean="0">
                <a:latin typeface="Book Antiqua" pitchFamily="18" charset="0"/>
                <a:cs typeface="Arial" pitchFamily="34" charset="0"/>
              </a:rPr>
              <a:t>Outstation </a:t>
            </a:r>
            <a:r>
              <a:rPr lang="en-US" sz="2000" b="0" dirty="0" err="1" smtClean="0">
                <a:latin typeface="Book Antiqua" pitchFamily="18" charset="0"/>
                <a:cs typeface="Arial" pitchFamily="34" charset="0"/>
              </a:rPr>
              <a:t>cheques</a:t>
            </a:r>
            <a:r>
              <a:rPr lang="en-US" sz="2000" b="0" dirty="0" smtClean="0">
                <a:latin typeface="Book Antiqua" pitchFamily="18" charset="0"/>
                <a:cs typeface="Arial" pitchFamily="34" charset="0"/>
              </a:rPr>
              <a:t> not acceptable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Demand draft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Electronic Clearing Service (ECS): If facility is provided by POP</a:t>
            </a: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60420" name="AutoShape 2" descr="data:image/jpg;base64,/9j/4AAQSkZJRgABAQAAAQABAAD/2wCEAAkGBggGERQUBxQWFBQVFRcWFhgWFRUdFhwXHxwcFhgcHR4aHSYeGSUlHBQUHy8gLycsLCwsHx4yNTAqNSYsLCkBCQoKDQsNFA8OGS0kHiIpKSwsLDUsKSk0LSwsLCk1LDQuLCk1LCwpNSkpNCwpLCwsLCwsKSwsKSkpLCwpKSksKf/AABEIAFAAUAMBIgACEQEDEQH/xAAcAAACAwEBAQEAAAAAAAAAAAAEBQMGBwIBCAD/xAA1EAABAwMCBAMFCAIDAAAAAAABAgMRAAQFEiEGMUFxUWGhBxMiMoEUJFKRscHR8EJyFZKi/8QAGQEAAwEBAQAAAAAAAAAAAAAAAAEDAgQF/8QAHhEAAgEFAQEBAAAAAAAAAAAAAAECAxESITEiQQT/2gAMAwEAAhEDEQA/ALFxC17xhXlB9ayLh5H2e6bSf8C+19AdSR6mtnuFNXzSgyQqUz/HrWN6U298szBTcIMdIWnTP6VjQ2mkXcUqyKYuWD5Oj/yk/tTlKNqWZVGlbSj0UR+aTTJnq1UJcuBIrp16KXXDlzdqCLL5zuJ5ADmaT0jcI5SSAb69QZCCJnffekN46BMU6zGMfxqdV6AVE8xEfkOW1ILdkZB3S4SBBJ7CpLbPW80adkSsDxrtQrhowK9KhSOlPyXfhnJpcuBEiVJlMbQneIHbzjlVovU8OXa9S7dvVtKoUFbdj5VmvDGTXb3LZKjGruII9a0G6tW7z42Rz8KlO6kzDwqQhr4FqVaKI9yogHof5rxxrEvnTdnSoGYXqSe423oBnHuKBLhVpH4Ykf3tR9oHLfSlKVOIXuhShDZgncn5R1nsOU1SnN/Th/RQpx3HomvmsIglLbywomBKCRPgJipMbimrQ6pBUepBBjwg/TarJkMPimGw4+GgnSV6gTsRzG/WTAgCYpI01a3onGupWCJAVsY+gkcvCqzWS0ckPLuyscZWd1eL+7AqEfEACYPOTG5FK2rJFmkaQAY3Mb/XrVvyOIzUarBQSsqBMEz2lMGlmjPKP3spWR0cDah6hKx60oRsjVSeXCgLuvdkgdDU1rb3WQMWqFK7JJ9eQrRE4TFNgKvLZkKA+IgKCQd+QUd6LStsJHuYQP8AEAQAPIchU5TS4dUakrCX2c4fh6/bcdz5VKHEhISowRp3BAjxmf0qx3LlvjTOLcU63+FSDqA/2GyvSgv+BtrBkt2wOnUCZMknzovGZD7AoaxKRtHlyqzgpdOWNacXpk7GbQ6AphxDKhzC0kSORBJ/vnUGQ9o1s0kMl9CkmJbQgKSPLWAI338+UitNxN5j7hI9yAJHhH50DkfZ9w7ktRSwhC1GStCQDPYfD6CsKilwtL9WW2tiC3wVtxSwPffG0qNtxBHMiD9OfSkt/wCzAWALlotSPdBWkuAgJRBKiVDfam7nC2a4bBOGJ0jYFs/ER/oZmN/HvSPO8UZPKtBi/IABhcDSpXKAuI5b7bVZKysc0pybuIsbxM/YnSHnHEj5C4EmU+ewPqaep4vtbhP3lE9hPoRtQvD/AA9gLgy6Qtzo2olCSeuw5nwonM4W5S4PsCw20JGgtAhAjcyBKpqbvY0sbnDGZ4ey5LSVgHeUqlPf5tqPXw4mAbaNhCem36cqzziBnF2AWnHT7xSpKxOnT+Hcx1mk+Izmcx0ItX3G0eAMgdgaVk0aeuGtuIDgOncRIpQtNMmUPMbt7p6j+KFfbknT41YgM7O4W2hJbMGKZ2XGL9mYuSSKR2K5RHhQt6aANMx/ElpfgaFQfA1+yWCxeZ3vG0qUR8w2V+YrJE3btsZaMdqe4njl61gXJJFABGY9nFy0qcSoLT0SohKh9T8Kv1qp5C4yuPJbvisRtoVPp4jsTWq43iayyAGlUGjb3H2eWRF2hLiecEf00mHD57ubRLpM9eh/Y14xiUIIK/lj5ehNapm/Zuy4SvEK0nohXy/Q8x2M96pmU4fyeHP31spH4hun/sNqw0bzLsEJHIUBf2nVumNRvCRVCYmtHdKiDsa4vaiyiCDKNj4igG8pr+G65+PQ96AIXlxQji6muzBMUEpdIYQxfv2hllRFWjCcevW0C4J/aqWpU1yTQM2/G8TWeRAk7nrTQtpdG0KBrBbLJ3FkQWlEVc8Fxu43AeUaAP/Z"/>
          <p:cNvSpPr>
            <a:spLocks noChangeAspect="1" noChangeArrowheads="1"/>
          </p:cNvSpPr>
          <p:nvPr/>
        </p:nvSpPr>
        <p:spPr bwMode="auto">
          <a:xfrm>
            <a:off x="155575" y="-373063"/>
            <a:ext cx="78105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21" name="AutoShape 4" descr="data:image/jpg;base64,/9j/4AAQSkZJRgABAQAAAQABAAD/2wCEAAkGBggGERQUBxQWFBQVFRcWFhgWFRUdFhwXHxwcFhgcHR4aHSYeGSUlHBQUHy8gLycsLCwsHx4yNTAqNSYsLCkBCQoKDQsNFA8OGS0kHiIpKSwsLDUsKSk0LSwsLCk1LDQuLCk1LCwpNSkpNCwpLCwsLCwsKSwsKSkpLCwpKSksKf/AABEIAFAAUAMBIgACEQEDEQH/xAAcAAACAwEBAQEAAAAAAAAAAAAEBQMGBwIBCAD/xAA1EAABAwMCBAMFCAIDAAAAAAABAgMRAAQFEiEGMUFxUWGhBxMiMoEUJFKRscHR8EJyFZKi/8QAGQEAAwEBAQAAAAAAAAAAAAAAAAEDAgQF/8QAHhEAAgEFAQEBAAAAAAAAAAAAAAECAxESITEiQQT/2gAMAwEAAhEDEQA/ALFxC17xhXlB9ayLh5H2e6bSf8C+19AdSR6mtnuFNXzSgyQqUz/HrWN6U298szBTcIMdIWnTP6VjQ2mkXcUqyKYuWD5Oj/yk/tTlKNqWZVGlbSj0UR+aTTJnq1UJcuBIrp16KXXDlzdqCLL5zuJ5ADmaT0jcI5SSAb69QZCCJnffekN46BMU6zGMfxqdV6AVE8xEfkOW1ILdkZB3S4SBBJ7CpLbPW80adkSsDxrtQrhowK9KhSOlPyXfhnJpcuBEiVJlMbQneIHbzjlVovU8OXa9S7dvVtKoUFbdj5VmvDGTXb3LZKjGruII9a0G6tW7z42Rz8KlO6kzDwqQhr4FqVaKI9yogHof5rxxrEvnTdnSoGYXqSe423oBnHuKBLhVpH4Ykf3tR9oHLfSlKVOIXuhShDZgncn5R1nsOU1SnN/Th/RQpx3HomvmsIglLbywomBKCRPgJipMbimrQ6pBUepBBjwg/TarJkMPimGw4+GgnSV6gTsRzG/WTAgCYpI01a3onGupWCJAVsY+gkcvCqzWS0ckPLuyscZWd1eL+7AqEfEACYPOTG5FK2rJFmkaQAY3Mb/XrVvyOIzUarBQSsqBMEz2lMGlmjPKP3spWR0cDah6hKx60oRsjVSeXCgLuvdkgdDU1rb3WQMWqFK7JJ9eQrRE4TFNgKvLZkKA+IgKCQd+QUd6LStsJHuYQP8AEAQAPIchU5TS4dUakrCX2c4fh6/bcdz5VKHEhISowRp3BAjxmf0qx3LlvjTOLcU63+FSDqA/2GyvSgv+BtrBkt2wOnUCZMknzovGZD7AoaxKRtHlyqzgpdOWNacXpk7GbQ6AphxDKhzC0kSORBJ/vnUGQ9o1s0kMl9CkmJbQgKSPLWAI338+UitNxN5j7hI9yAJHhH50DkfZ9w7ktRSwhC1GStCQDPYfD6CsKilwtL9WW2tiC3wVtxSwPffG0qNtxBHMiD9OfSkt/wCzAWALlotSPdBWkuAgJRBKiVDfam7nC2a4bBOGJ0jYFs/ER/oZmN/HvSPO8UZPKtBi/IABhcDSpXKAuI5b7bVZKysc0pybuIsbxM/YnSHnHEj5C4EmU+ewPqaep4vtbhP3lE9hPoRtQvD/AA9gLgy6Qtzo2olCSeuw5nwonM4W5S4PsCw20JGgtAhAjcyBKpqbvY0sbnDGZ4ey5LSVgHeUqlPf5tqPXw4mAbaNhCem36cqzziBnF2AWnHT7xSpKxOnT+Hcx1mk+Izmcx0ItX3G0eAMgdgaVk0aeuGtuIDgOncRIpQtNMmUPMbt7p6j+KFfbknT41YgM7O4W2hJbMGKZ2XGL9mYuSSKR2K5RHhQt6aANMx/ElpfgaFQfA1+yWCxeZ3vG0qUR8w2V+YrJE3btsZaMdqe4njl61gXJJFABGY9nFy0qcSoLT0SohKh9T8Kv1qp5C4yuPJbvisRtoVPp4jsTWq43iayyAGlUGjb3H2eWRF2hLiecEf00mHD57ubRLpM9eh/Y14xiUIIK/lj5ehNapm/Zuy4SvEK0nohXy/Q8x2M96pmU4fyeHP31spH4hun/sNqw0bzLsEJHIUBf2nVumNRvCRVCYmtHdKiDsa4vaiyiCDKNj4igG8pr+G65+PQ96AIXlxQji6muzBMUEpdIYQxfv2hllRFWjCcevW0C4J/aqWpU1yTQM2/G8TWeRAk7nrTQtpdG0KBrBbLJ3FkQWlEVc8Fxu43AeUaAP/Z"/>
          <p:cNvSpPr>
            <a:spLocks noChangeAspect="1" noChangeArrowheads="1"/>
          </p:cNvSpPr>
          <p:nvPr/>
        </p:nvSpPr>
        <p:spPr bwMode="auto">
          <a:xfrm>
            <a:off x="155575" y="-373063"/>
            <a:ext cx="781050" cy="78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6042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825625"/>
            <a:ext cx="1990725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449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Book Antiqua" pitchFamily="18" charset="0"/>
              </a:rPr>
              <a:t>Charge Structure in NPS</a:t>
            </a:r>
          </a:p>
        </p:txBody>
      </p:sp>
      <p:pic>
        <p:nvPicPr>
          <p:cNvPr id="61443" name="Picture 3" descr="charges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11150"/>
            <a:ext cx="2362200" cy="2197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143000" y="350838"/>
            <a:ext cx="54102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Charge Structure</a:t>
            </a:r>
          </a:p>
        </p:txBody>
      </p:sp>
      <p:graphicFrame>
        <p:nvGraphicFramePr>
          <p:cNvPr id="111669" name="Group 53"/>
          <p:cNvGraphicFramePr>
            <a:graphicFrameLocks noGrp="1"/>
          </p:cNvGraphicFramePr>
          <p:nvPr/>
        </p:nvGraphicFramePr>
        <p:xfrm>
          <a:off x="304800" y="1143000"/>
          <a:ext cx="8534400" cy="4880928"/>
        </p:xfrm>
        <a:graphic>
          <a:graphicData uri="http://schemas.openxmlformats.org/drawingml/2006/table">
            <a:tbl>
              <a:tblPr/>
              <a:tblGrid>
                <a:gridCol w="1752600"/>
                <a:gridCol w="3124200"/>
                <a:gridCol w="2286000"/>
                <a:gridCol w="13716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Intermediary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 head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Service Charges*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Method of Deduction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217488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CRA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PRA Opening charges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Rs. 50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Through cancellation of units</a:t>
                      </a:r>
                    </a:p>
                  </a:txBody>
                  <a:tcPr marL="57204" marR="572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00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Annual PRA Maintenance cost per account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Rs. 225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74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 per transaction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Rs. 5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690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POP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(Maximum Permissible Charge for each subscriber)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Initial subscriber registration and contribution upload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Rs. 40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To be collected upfront</a:t>
                      </a:r>
                    </a:p>
                  </a:txBody>
                  <a:tcPr marL="57204" marR="572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Any subsequent transactions 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Rs. 20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450"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Trustee Bank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Per transaction emanating from a  RBI location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Zero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Through NAV deduction</a:t>
                      </a:r>
                    </a:p>
                  </a:txBody>
                  <a:tcPr marL="57204" marR="572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55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Per transaction emanating from a non-RBI location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Rs. 15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21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Custodian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On asset value in custody)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Asset Servicing charges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0.0075%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p.a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for Electronic segment &amp; 0.05% p.a. for Physical segment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Through NAV deduction</a:t>
                      </a:r>
                    </a:p>
                  </a:txBody>
                  <a:tcPr marL="57204" marR="572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PFM charges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Times New Roman" pitchFamily="18" charset="0"/>
                      </a:endParaRP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Investment Management Fee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0.0009% p.a.</a:t>
                      </a:r>
                    </a:p>
                  </a:txBody>
                  <a:tcPr marL="57204" marR="57204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Through NAV deduction</a:t>
                      </a:r>
                    </a:p>
                  </a:txBody>
                  <a:tcPr marL="57204" marR="57204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04800" y="6145213"/>
            <a:ext cx="6934200" cy="330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40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*Service tax and other levies, as applicable, will be levied as per the existing tax laws.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Net Investment in NPS – Tier 1</a:t>
            </a:r>
            <a:endParaRPr lang="en-US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562600"/>
            <a:ext cx="8305800" cy="847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*POP charges includes minimum number of 4 contribution/year. Initial Registration =Rs 20,  Per Contribution = Rs 20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** CRA charges include Rs 6 per transaction and Rs 280 for annual maintenance. First Year registration charge is Rs 50.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+ Custodian Charges calculated for Electronic Segment (0.0075%) .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All charges include Service tax of 10.3%</a:t>
            </a:r>
          </a:p>
        </p:txBody>
      </p:sp>
      <p:graphicFrame>
        <p:nvGraphicFramePr>
          <p:cNvPr id="112766" name="Group 126"/>
          <p:cNvGraphicFramePr>
            <a:graphicFrameLocks noGrp="1"/>
          </p:cNvGraphicFramePr>
          <p:nvPr/>
        </p:nvGraphicFramePr>
        <p:xfrm>
          <a:off x="228600" y="1143000"/>
          <a:ext cx="8686800" cy="4271965"/>
        </p:xfrm>
        <a:graphic>
          <a:graphicData uri="http://schemas.openxmlformats.org/drawingml/2006/table">
            <a:tbl>
              <a:tblPr/>
              <a:tblGrid>
                <a:gridCol w="992188"/>
                <a:gridCol w="1141412"/>
                <a:gridCol w="685800"/>
                <a:gridCol w="914400"/>
                <a:gridCol w="1066800"/>
                <a:gridCol w="838200"/>
                <a:gridCol w="914400"/>
                <a:gridCol w="914400"/>
                <a:gridCol w="1219200"/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NPS Premium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 (A)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Year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POP Charge*  (B)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Net Invested Premium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(C)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CRA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Charges **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(D) 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PFM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(E)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Custodian Charge+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(F)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Charges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(G=D+E+F)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Net Premium Value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(H=C-G)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6,000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110.3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5,890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390.462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0.0546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0.4549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5,499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5,912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335.312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0.0554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0.4613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5,576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10,000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110.3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9,890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390.462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0.0943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0.7858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9,498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335.312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0.0951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0.7922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9,576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25,000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110.3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24,890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390.462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0.2432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2.0267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24,497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335.312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0.2440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2.0331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24,574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50,000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110.3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49,890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390.462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0.4914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4.0948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49,495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335.312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0.4921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4.1012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340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49,572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1,00,000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110.3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99,890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390.462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0.9877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8.2310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99,490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335.312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0.9885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8.2374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345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99,567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609" name="Rounded Rectangle 11"/>
          <p:cNvSpPr>
            <a:spLocks noChangeArrowheads="1"/>
          </p:cNvSpPr>
          <p:nvPr/>
        </p:nvSpPr>
        <p:spPr bwMode="auto">
          <a:xfrm>
            <a:off x="8305800" y="1752600"/>
            <a:ext cx="685800" cy="3733800"/>
          </a:xfrm>
          <a:prstGeom prst="roundRect">
            <a:avLst>
              <a:gd name="adj" fmla="val 16667"/>
            </a:avLst>
          </a:prstGeom>
          <a:solidFill>
            <a:srgbClr val="C0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3610" name="Rounded Rectangle 12"/>
          <p:cNvSpPr>
            <a:spLocks noChangeArrowheads="1"/>
          </p:cNvSpPr>
          <p:nvPr/>
        </p:nvSpPr>
        <p:spPr bwMode="auto">
          <a:xfrm>
            <a:off x="3352800" y="1752600"/>
            <a:ext cx="685800" cy="3733800"/>
          </a:xfrm>
          <a:prstGeom prst="roundRect">
            <a:avLst>
              <a:gd name="adj" fmla="val 16667"/>
            </a:avLst>
          </a:prstGeom>
          <a:solidFill>
            <a:srgbClr val="C0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" name="Wave 13"/>
          <p:cNvSpPr/>
          <p:nvPr/>
        </p:nvSpPr>
        <p:spPr bwMode="auto">
          <a:xfrm>
            <a:off x="1371600" y="2590800"/>
            <a:ext cx="6781800" cy="1828800"/>
          </a:xfrm>
          <a:prstGeom prst="wav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Book Antiqua" pitchFamily="18" charset="0"/>
              </a:rPr>
              <a:t> CRA account maintenance and transaction charges will reduce once subscriber base touches 30 </a:t>
            </a:r>
            <a:r>
              <a:rPr lang="en-US" sz="1600" dirty="0" err="1">
                <a:latin typeface="Book Antiqua" pitchFamily="18" charset="0"/>
              </a:rPr>
              <a:t>lacs</a:t>
            </a:r>
            <a:r>
              <a:rPr lang="en-US" sz="1600" dirty="0">
                <a:latin typeface="Book Antiqua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dirty="0">
                <a:latin typeface="Book Antiqua" pitchFamily="18" charset="0"/>
              </a:rPr>
              <a:t> Charges are fixed and not vary with the corpus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09" grpId="0" animBg="1"/>
      <p:bldP spid="63610" grpId="0" animBg="1"/>
      <p:bldP spid="1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143000" y="350838"/>
            <a:ext cx="69342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Net Investment in NPS – Tier 2</a:t>
            </a:r>
            <a:endParaRPr lang="en-US" smtClean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562600"/>
            <a:ext cx="8229600" cy="847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*POP charges assumes minimum number of contribution i.e. 4  per year. Charges per Contribution = Rs 20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** CRA charges include Rs 6 per transaction only, hence net CRA charges = Rs 24+10.3% (service tax).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+ Custodian Charges calculated for Electronic Segment (0.0075%) . </a:t>
            </a:r>
          </a:p>
          <a:p>
            <a:pPr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All charges include Service tax of 10.3%</a:t>
            </a:r>
          </a:p>
        </p:txBody>
      </p:sp>
      <p:graphicFrame>
        <p:nvGraphicFramePr>
          <p:cNvPr id="113789" name="Group 125"/>
          <p:cNvGraphicFramePr>
            <a:graphicFrameLocks noGrp="1"/>
          </p:cNvGraphicFramePr>
          <p:nvPr/>
        </p:nvGraphicFramePr>
        <p:xfrm>
          <a:off x="304800" y="1143000"/>
          <a:ext cx="8610600" cy="4271965"/>
        </p:xfrm>
        <a:graphic>
          <a:graphicData uri="http://schemas.openxmlformats.org/drawingml/2006/table">
            <a:tbl>
              <a:tblPr/>
              <a:tblGrid>
                <a:gridCol w="984250"/>
                <a:gridCol w="1031875"/>
                <a:gridCol w="854075"/>
                <a:gridCol w="1085850"/>
                <a:gridCol w="930275"/>
                <a:gridCol w="854075"/>
                <a:gridCol w="776288"/>
                <a:gridCol w="852487"/>
                <a:gridCol w="1241425"/>
              </a:tblGrid>
              <a:tr h="739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Tier II Contribution (A)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Year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POP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Charge*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 (B)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Net Invested Premium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(C)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CRA Charges ** (D) 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PFM Charge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(E)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Custodian Charge+ (F)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Total Charges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(G=D+E+F)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Net Premium Value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(H=C-G)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0.0187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0.1560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1,885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0.0187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0.1560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26.65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1,885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10000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0.0981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0.8178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27.39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9,884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0.0981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0.8178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27.39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9,884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25000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0.2470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2.0586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28.78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24,883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0.2470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2.0586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28.78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24,883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50000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0.4952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4.1267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31.09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49,881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0.4952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4.1267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31.09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49,881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100000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0.9916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8.2629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35.73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99,876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88.24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99,912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26.472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0.9916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8.2629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35.73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/>
                          <a:cs typeface="Lucida Sans Unicode" pitchFamily="34" charset="0"/>
                        </a:rPr>
                        <a:t>99,876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633" name="Rounded Rectangle 8"/>
          <p:cNvSpPr>
            <a:spLocks noChangeArrowheads="1"/>
          </p:cNvSpPr>
          <p:nvPr/>
        </p:nvSpPr>
        <p:spPr bwMode="auto">
          <a:xfrm>
            <a:off x="3581400" y="1752600"/>
            <a:ext cx="685800" cy="3733800"/>
          </a:xfrm>
          <a:prstGeom prst="roundRect">
            <a:avLst>
              <a:gd name="adj" fmla="val 16667"/>
            </a:avLst>
          </a:prstGeom>
          <a:solidFill>
            <a:srgbClr val="C0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64634" name="Rounded Rectangle 9"/>
          <p:cNvSpPr>
            <a:spLocks noChangeArrowheads="1"/>
          </p:cNvSpPr>
          <p:nvPr/>
        </p:nvSpPr>
        <p:spPr bwMode="auto">
          <a:xfrm>
            <a:off x="8305800" y="1828800"/>
            <a:ext cx="685800" cy="3733800"/>
          </a:xfrm>
          <a:prstGeom prst="roundRect">
            <a:avLst>
              <a:gd name="adj" fmla="val 16667"/>
            </a:avLst>
          </a:prstGeom>
          <a:solidFill>
            <a:srgbClr val="C00000">
              <a:alpha val="3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5" name="Wave 14"/>
          <p:cNvSpPr/>
          <p:nvPr/>
        </p:nvSpPr>
        <p:spPr bwMode="auto">
          <a:xfrm>
            <a:off x="1371600" y="2895600"/>
            <a:ext cx="6781800" cy="1524000"/>
          </a:xfrm>
          <a:prstGeom prst="wave">
            <a:avLst/>
          </a:prstGeom>
          <a:solidFill>
            <a:schemeClr val="accent5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dirty="0">
                <a:latin typeface="Book Antiqua" pitchFamily="18" charset="0"/>
              </a:rPr>
              <a:t>No separate AMC charges applicable on investments.</a:t>
            </a:r>
          </a:p>
          <a:p>
            <a:pPr>
              <a:defRPr/>
            </a:pPr>
            <a:endParaRPr lang="en-US" sz="1600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33" grpId="0" animBg="1"/>
      <p:bldP spid="6463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Comparison of Charges</a:t>
            </a:r>
            <a:endParaRPr lang="en-US" smtClean="0"/>
          </a:p>
        </p:txBody>
      </p:sp>
      <p:graphicFrame>
        <p:nvGraphicFramePr>
          <p:cNvPr id="114765" name="Group 77"/>
          <p:cNvGraphicFramePr>
            <a:graphicFrameLocks noGrp="1"/>
          </p:cNvGraphicFramePr>
          <p:nvPr/>
        </p:nvGraphicFramePr>
        <p:xfrm>
          <a:off x="228600" y="1524000"/>
          <a:ext cx="8610600" cy="2645094"/>
        </p:xfrm>
        <a:graphic>
          <a:graphicData uri="http://schemas.openxmlformats.org/drawingml/2006/table">
            <a:tbl>
              <a:tblPr/>
              <a:tblGrid>
                <a:gridCol w="1087438"/>
                <a:gridCol w="1198562"/>
                <a:gridCol w="1068388"/>
                <a:gridCol w="1065212"/>
                <a:gridCol w="990600"/>
                <a:gridCol w="914400"/>
                <a:gridCol w="1066800"/>
                <a:gridCol w="12192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Product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Year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Premium Allocation Charge* (B) 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Net Invested Premium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(C)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Policy Admin Charges ** (D) 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Fund Mngmnt Charge (E)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Total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Charges 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(G=D+E)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Net Premium Value 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(H=C-G)</a:t>
                      </a:r>
                    </a:p>
                  </a:txBody>
                  <a:tcPr marL="8283" marR="8283" marT="8283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22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NPS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99,900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354.00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0.0009%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391.45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99,508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99,920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304.00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0.0009%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336.30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99,584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Unit Linked Pension 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92,000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5519.99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7103.31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84,897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Subsequent Year (Max till 5 years)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98,000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5879.99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7566.57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90,433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Mutual Fund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First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2757.50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97,242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Subsequent Year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100,000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2.50%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Book Antiqua"/>
                        </a:rPr>
                        <a:t>2757.50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Book Antiqua"/>
                        </a:rPr>
                        <a:t>97,242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143000"/>
            <a:ext cx="76200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Investment Illustration for Annual </a:t>
            </a:r>
            <a:r>
              <a:rPr lang="en-US" sz="1400" dirty="0">
                <a:latin typeface="Book Antiqua" pitchFamily="18" charset="0"/>
              </a:rPr>
              <a:t>Contribution</a:t>
            </a:r>
            <a:r>
              <a:rPr lang="en-US" sz="14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 of Rs 1,00,000 in Comparable Products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28600" y="4289425"/>
            <a:ext cx="8534400" cy="2492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Premium Allocation Charge (B)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NPS is Rs 20 initial registration and Rs 20*4 for minimum four contributions.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ULPP has 8% allocation charge. This can be 4% till first five years.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Mutual Fund: No allocation charge.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Policy Administration Charge (D)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NPS: Includes CRA charge of Rs 50 in first year for registration and Rs 280 every year for annual maintenance.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ULPP: Assumes 0.5% of annual premium per month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Mutual Fund: None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Fund Management Charge (E)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NPS: It is 0.0009% every year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ULPP: Varies. Here assumed at 1% every year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Mutual Fund: Here assumed at 1.5% every year</a:t>
            </a:r>
          </a:p>
          <a:p>
            <a:pPr>
              <a:defRPr/>
            </a:pPr>
            <a:r>
              <a:rPr lang="en-US" sz="1200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Service tax =10.3% for all charges.</a:t>
            </a:r>
          </a:p>
        </p:txBody>
      </p:sp>
      <p:sp>
        <p:nvSpPr>
          <p:cNvPr id="9" name="Rectangular Callout 8"/>
          <p:cNvSpPr/>
          <p:nvPr/>
        </p:nvSpPr>
        <p:spPr bwMode="auto">
          <a:xfrm>
            <a:off x="5867400" y="2667000"/>
            <a:ext cx="2209800" cy="612775"/>
          </a:xfrm>
          <a:prstGeom prst="wedgeRectCallout">
            <a:avLst>
              <a:gd name="adj1" fmla="val 48400"/>
              <a:gd name="adj2" fmla="val -86754"/>
            </a:avLst>
          </a:prstGeom>
          <a:solidFill>
            <a:srgbClr val="6699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normAutofit fontScale="77500" lnSpcReduction="2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Lowest charge structure with NPS gets maximum fund invested for investor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Comparison of Fund Growth</a:t>
            </a:r>
            <a:endParaRPr lang="en-US" smtClean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600" y="1143000"/>
            <a:ext cx="7620000" cy="3079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Growth of Fund value @ 9% for Annual </a:t>
            </a:r>
            <a:r>
              <a:rPr lang="en-US" sz="1400" dirty="0">
                <a:latin typeface="Book Antiqua" pitchFamily="18" charset="0"/>
              </a:rPr>
              <a:t>Contribution</a:t>
            </a:r>
            <a:r>
              <a:rPr lang="en-US" sz="1400" dirty="0">
                <a:solidFill>
                  <a:srgbClr val="000000"/>
                </a:solidFill>
                <a:latin typeface="Book Antiqua" pitchFamily="18" charset="0"/>
                <a:ea typeface="Times New Roman" pitchFamily="18" charset="0"/>
              </a:rPr>
              <a:t> of Rs 1,00,000 in Comparable Products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1600200"/>
          <a:ext cx="8686795" cy="444159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57198"/>
                <a:gridCol w="838200"/>
                <a:gridCol w="709247"/>
                <a:gridCol w="668215"/>
                <a:gridCol w="668215"/>
                <a:gridCol w="773723"/>
                <a:gridCol w="562707"/>
                <a:gridCol w="580295"/>
                <a:gridCol w="756135"/>
                <a:gridCol w="767863"/>
                <a:gridCol w="568567"/>
                <a:gridCol w="668215"/>
                <a:gridCol w="668215"/>
              </a:tblGrid>
              <a:tr h="345099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/>
                        <a:t>NPS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Unit Linked Pension Plan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/>
                        <a:t>Mutual Fund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/>
                </a:tc>
              </a:tr>
              <a:tr h="6455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Year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Premium Allocation Charge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Admin Charge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FMC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Fund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Premium Allocation Charge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Admin Charge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/>
                        <a:t>FMC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Fund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Premium Allocation Charge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Admin Charge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FMC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/>
                        <a:t>Fund Value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354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108504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8%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92650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106275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80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226849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186890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219219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355844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278312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339250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496446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383495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466813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649702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490119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602380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816750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636797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746455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7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998829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795078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899570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1197295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965878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1062293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1413620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1150189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1235226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509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/>
                        <a:t>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304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 smtClean="0"/>
                        <a:t>0.0009%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1649412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/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1%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1349079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/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smtClean="0"/>
                        <a:t>2.5%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327" marR="7327" marT="73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1419012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58547" name="Picture 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11300"/>
            <a:ext cx="76200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50838"/>
            <a:ext cx="7239000" cy="715962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National Pension System (NPS)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35052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b="0" smtClean="0">
                <a:latin typeface="Book Antiqua" pitchFamily="18" charset="0"/>
              </a:rPr>
              <a:t>Government of India introduced NPS for Central Government Employees joining services w.e.f 1</a:t>
            </a:r>
            <a:r>
              <a:rPr lang="en-US" sz="1800" b="0" baseline="30000" smtClean="0">
                <a:latin typeface="Book Antiqua" pitchFamily="18" charset="0"/>
              </a:rPr>
              <a:t>st</a:t>
            </a:r>
            <a:r>
              <a:rPr lang="en-US" sz="1800" b="0" smtClean="0">
                <a:latin typeface="Book Antiqua" pitchFamily="18" charset="0"/>
              </a:rPr>
              <a:t> Jan 2004. On 1</a:t>
            </a:r>
            <a:r>
              <a:rPr lang="en-US" sz="1800" b="0" baseline="30000" smtClean="0">
                <a:latin typeface="Book Antiqua" pitchFamily="18" charset="0"/>
              </a:rPr>
              <a:t>st</a:t>
            </a:r>
            <a:r>
              <a:rPr lang="en-US" sz="1800" b="0" smtClean="0">
                <a:latin typeface="Book Antiqua" pitchFamily="18" charset="0"/>
              </a:rPr>
              <a:t> May 2009, on voluntary basis NPS was made available for All citizens of India.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b="0" smtClean="0">
                <a:latin typeface="Book Antiqua" pitchFamily="18" charset="0"/>
              </a:rPr>
              <a:t>PFRDA was created as regulator for the Pension sector.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b="0" smtClean="0">
                <a:latin typeface="Book Antiqua" pitchFamily="18" charset="0"/>
              </a:rPr>
              <a:t>NPS is based on Personal retirement accounts (PRAs) created for individual members.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b="0" smtClean="0">
                <a:latin typeface="Book Antiqua" pitchFamily="18" charset="0"/>
              </a:rPr>
              <a:t>NPS accretes savings into subscribers PRA while he is working and use the accumulations at retirement to procure a pension for the rest of his life.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371600" y="4582180"/>
            <a:ext cx="14478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0 to 18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0" y="4581525"/>
            <a:ext cx="3124200" cy="2286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18 to 60</a:t>
            </a:r>
          </a:p>
        </p:txBody>
      </p:sp>
      <p:sp>
        <p:nvSpPr>
          <p:cNvPr id="6" name="Rectangle 5"/>
          <p:cNvSpPr/>
          <p:nvPr/>
        </p:nvSpPr>
        <p:spPr>
          <a:xfrm>
            <a:off x="6324600" y="4582180"/>
            <a:ext cx="14478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dirty="0"/>
              <a:t>60 Onwards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429125"/>
            <a:ext cx="838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/>
              <a:t>Age Group</a:t>
            </a:r>
          </a:p>
        </p:txBody>
      </p:sp>
      <p:sp>
        <p:nvSpPr>
          <p:cNvPr id="10" name="Double Brace 9"/>
          <p:cNvSpPr/>
          <p:nvPr/>
        </p:nvSpPr>
        <p:spPr>
          <a:xfrm>
            <a:off x="2743200" y="4419600"/>
            <a:ext cx="3657600" cy="1905000"/>
          </a:xfrm>
          <a:prstGeom prst="bracePair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0" y="5094288"/>
            <a:ext cx="3048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C00000"/>
                </a:solidFill>
                <a:latin typeface="Book Antiqua" pitchFamily="18" charset="0"/>
              </a:rPr>
              <a:t>NPS aims at creating enough corpus, to enable subscriber for purchasing Annuity post retirement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Book Antiqua" pitchFamily="18" charset="0"/>
              </a:rPr>
              <a:t>Fund Security</a:t>
            </a:r>
          </a:p>
        </p:txBody>
      </p:sp>
      <p:pic>
        <p:nvPicPr>
          <p:cNvPr id="4" name="Picture 3" descr="fund sec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52400" y="228600"/>
            <a:ext cx="2362200" cy="2362200"/>
          </a:xfrm>
          <a:prstGeom prst="rect">
            <a:avLst/>
          </a:prstGeom>
          <a:ln>
            <a:solidFill>
              <a:schemeClr val="tx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818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Government Initiative</a:t>
            </a:r>
          </a:p>
        </p:txBody>
      </p:sp>
      <p:pic>
        <p:nvPicPr>
          <p:cNvPr id="68611" name="Picture 3" descr="emblem.jpg"/>
          <p:cNvPicPr>
            <a:picLocks noChangeAspect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3505200" y="1524000"/>
            <a:ext cx="2376488" cy="369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410200"/>
          </a:xfrm>
        </p:spPr>
        <p:txBody>
          <a:bodyPr/>
          <a:lstStyle/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b="0" dirty="0" smtClean="0">
                <a:latin typeface="Book Antiqua" pitchFamily="18" charset="0"/>
              </a:rPr>
              <a:t>NPS is mandatory for all new entrants joining Central Government Service.</a:t>
            </a: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000" b="0" dirty="0" smtClean="0">
              <a:latin typeface="Book Antiqua" pitchFamily="18" charset="0"/>
            </a:endParaRP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b="0" dirty="0" smtClean="0">
                <a:latin typeface="Book Antiqua" pitchFamily="18" charset="0"/>
              </a:rPr>
              <a:t>25</a:t>
            </a:r>
            <a:r>
              <a:rPr lang="en-GB" sz="2000" b="0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GB" sz="2000" b="0" dirty="0" smtClean="0">
                <a:latin typeface="Book Antiqua" pitchFamily="18" charset="0"/>
              </a:rPr>
              <a:t>State Governments/UTs have notified the NPS in their respective jurisdictions.</a:t>
            </a: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000" b="0" dirty="0" smtClean="0">
              <a:latin typeface="Book Antiqua" pitchFamily="18" charset="0"/>
            </a:endParaRP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b="0" dirty="0" smtClean="0">
                <a:latin typeface="Book Antiqua" pitchFamily="18" charset="0"/>
              </a:rPr>
              <a:t>19 State Governments have signed the agreements with CRA for recordkeeping and administration</a:t>
            </a: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000" b="0" dirty="0" smtClean="0">
              <a:latin typeface="Book Antiqua" pitchFamily="18" charset="0"/>
            </a:endParaRP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b="0" dirty="0" smtClean="0">
                <a:latin typeface="Book Antiqua" pitchFamily="18" charset="0"/>
              </a:rPr>
              <a:t>Of these, 18 States have signed agreements with the NPS Trust for pension fund and custodial arrangements (Haryana, MP, AP, Jharkhand, Chhattisgarh, Gujarat, Pondicherry, </a:t>
            </a:r>
            <a:r>
              <a:rPr lang="en-GB" sz="2000" b="0" dirty="0" err="1" smtClean="0">
                <a:latin typeface="Book Antiqua" pitchFamily="18" charset="0"/>
              </a:rPr>
              <a:t>Uttarakhand</a:t>
            </a:r>
            <a:r>
              <a:rPr lang="en-GB" sz="2000" b="0" dirty="0" smtClean="0">
                <a:latin typeface="Book Antiqua" pitchFamily="18" charset="0"/>
              </a:rPr>
              <a:t>, Assam).</a:t>
            </a: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GB" sz="2000" b="0" dirty="0" smtClean="0">
              <a:latin typeface="Book Antiqua" pitchFamily="18" charset="0"/>
            </a:endParaRPr>
          </a:p>
          <a:p>
            <a:pPr marL="463550" indent="-355600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GB" sz="2000" b="0" dirty="0" smtClean="0">
                <a:latin typeface="Book Antiqua" pitchFamily="18" charset="0"/>
              </a:rPr>
              <a:t>Approximately 6,67,225 and 3,79,506 subscribers are now registered with the CRA (NSDL) from Central and State Governments respectively.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715963"/>
          </a:xfrm>
        </p:spPr>
        <p:txBody>
          <a:bodyPr/>
          <a:lstStyle/>
          <a:p>
            <a:r>
              <a:rPr lang="en-GB" sz="3600" smtClean="0">
                <a:latin typeface="Book Antiqua" pitchFamily="18" charset="0"/>
              </a:rPr>
              <a:t>PFRDA - Profile</a:t>
            </a:r>
            <a:endParaRPr lang="en-US" sz="3600" smtClean="0">
              <a:latin typeface="Book Antiqua" pitchFamily="18" charset="0"/>
            </a:endParaRPr>
          </a:p>
        </p:txBody>
      </p:sp>
      <p:pic>
        <p:nvPicPr>
          <p:cNvPr id="69635" name="Picture 3" descr="pfrda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3" y="1765300"/>
            <a:ext cx="310038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152400" y="1036638"/>
            <a:ext cx="8382000" cy="5059362"/>
          </a:xfrm>
        </p:spPr>
        <p:txBody>
          <a:bodyPr/>
          <a:lstStyle/>
          <a:p>
            <a:pPr marL="341313" indent="-341313" algn="just" eaLnBrk="1" hangingPunct="1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Pension Fund Regulatory and Development Authority (PFRDA) has been established by the Government of India, Ministry of Finance to promote old age income security through NPS.</a:t>
            </a:r>
          </a:p>
          <a:p>
            <a:pPr marL="341313" indent="-341313" algn="just" eaLnBrk="1" hangingPunct="1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Architect of NPS features.</a:t>
            </a:r>
          </a:p>
          <a:p>
            <a:pPr marL="341313" indent="-341313" algn="just" eaLnBrk="1" hangingPunct="1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Appointment of entities of NPS architecture.</a:t>
            </a:r>
          </a:p>
          <a:p>
            <a:pPr marL="341313" indent="-341313" algn="just" eaLnBrk="1" hangingPunct="1">
              <a:lnSpc>
                <a:spcPct val="120000"/>
              </a:lnSpc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Regulate and monitor the performances of the entities like PFMs, CRA, NPS Trust, Trustee bank etc.</a:t>
            </a:r>
          </a:p>
          <a:p>
            <a:pPr marL="177800" indent="-177800" algn="just" eaLnBrk="1" hangingPunct="1">
              <a:buFontTx/>
              <a:buChar char="•"/>
              <a:defRPr/>
            </a:pPr>
            <a:endParaRPr lang="en-US" sz="2800" b="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715963"/>
          </a:xfrm>
        </p:spPr>
        <p:txBody>
          <a:bodyPr/>
          <a:lstStyle/>
          <a:p>
            <a:r>
              <a:rPr lang="en-GB" sz="3600" smtClean="0">
                <a:latin typeface="Book Antiqua" pitchFamily="18" charset="0"/>
              </a:rPr>
              <a:t>NPS Trust - Profile</a:t>
            </a:r>
            <a:endParaRPr lang="en-US" sz="3600" smtClean="0">
              <a:latin typeface="Book Antiqua" pitchFamily="18" charset="0"/>
            </a:endParaRPr>
          </a:p>
        </p:txBody>
      </p:sp>
      <p:pic>
        <p:nvPicPr>
          <p:cNvPr id="70659" name="Picture 3" descr="trus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1900" y="2692400"/>
            <a:ext cx="27813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382000" cy="5059363"/>
          </a:xfrm>
        </p:spPr>
        <p:txBody>
          <a:bodyPr/>
          <a:lstStyle/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GB" sz="2400" b="0" smtClean="0">
                <a:latin typeface="Book Antiqua" pitchFamily="18" charset="0"/>
              </a:rPr>
              <a:t>PFRDA has established the NPS Trust under Indian Trust Act, 1882 and appointed NPS Board of Trustees in whom the administration of the “New Pension System” vests under Indian Law. 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endParaRPr lang="en-GB" sz="2400" b="0" smtClean="0">
              <a:latin typeface="Book Antiqua" pitchFamily="18" charset="0"/>
            </a:endParaRP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The Trust is responsible for taking care of the funds under the NPS. 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The Trust holds an account with the </a:t>
            </a:r>
            <a:r>
              <a:rPr lang="en-US" sz="2400" b="0" i="1" smtClean="0">
                <a:latin typeface="Book Antiqua" pitchFamily="18" charset="0"/>
              </a:rPr>
              <a:t>Bank of India</a:t>
            </a:r>
            <a:r>
              <a:rPr lang="en-US" sz="2400" b="0" smtClean="0">
                <a:latin typeface="Book Antiqua" pitchFamily="18" charset="0"/>
              </a:rPr>
              <a:t> and this bank is designated as the NPS Trustee Bank.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715963"/>
          </a:xfrm>
        </p:spPr>
        <p:txBody>
          <a:bodyPr/>
          <a:lstStyle/>
          <a:p>
            <a:r>
              <a:rPr lang="en-GB" sz="3600" smtClean="0">
                <a:latin typeface="Book Antiqua" pitchFamily="18" charset="0"/>
              </a:rPr>
              <a:t>PFM - Profile</a:t>
            </a:r>
            <a:endParaRPr lang="en-US" sz="3600" smtClean="0">
              <a:latin typeface="Book Antiqua" pitchFamily="18" charset="0"/>
            </a:endParaRPr>
          </a:p>
        </p:txBody>
      </p:sp>
      <p:pic>
        <p:nvPicPr>
          <p:cNvPr id="71683" name="Picture 4" descr="PFM 1.jpg"/>
          <p:cNvPicPr>
            <a:picLocks noChangeAspect="1"/>
          </p:cNvPicPr>
          <p:nvPr/>
        </p:nvPicPr>
        <p:blipFill>
          <a:blip r:embed="rId2" cstate="print">
            <a:lum bright="48000"/>
          </a:blip>
          <a:srcRect/>
          <a:stretch>
            <a:fillRect/>
          </a:stretch>
        </p:blipFill>
        <p:spPr bwMode="auto">
          <a:xfrm>
            <a:off x="3124200" y="2286000"/>
            <a:ext cx="4038600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76200" y="1189038"/>
            <a:ext cx="8382000" cy="5059362"/>
          </a:xfrm>
        </p:spPr>
        <p:txBody>
          <a:bodyPr/>
          <a:lstStyle/>
          <a:p>
            <a:pPr marL="519113" indent="-411163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0" dirty="0" smtClean="0">
                <a:latin typeface="Book Antiqua" pitchFamily="18" charset="0"/>
              </a:rPr>
              <a:t>Sponsors of the Pension Fund are either a Central or State Govt. company, Central Public Financial Institution, Scheduled Commercial Bank, Insurance Company or Asset Management Company (AMC) regulated by RBI, SEBI or IRDA.</a:t>
            </a:r>
          </a:p>
          <a:p>
            <a:pPr marL="519113" indent="-411163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200" b="0" dirty="0" smtClean="0">
              <a:latin typeface="Book Antiqua" pitchFamily="18" charset="0"/>
            </a:endParaRPr>
          </a:p>
          <a:p>
            <a:pPr marL="519113" indent="-411163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0" dirty="0" smtClean="0">
                <a:latin typeface="Book Antiqua" pitchFamily="18" charset="0"/>
              </a:rPr>
              <a:t>Sponsors of the Pension Fund have</a:t>
            </a:r>
          </a:p>
          <a:p>
            <a:pPr marL="1023938" lvl="2" indent="285750" algn="just" defTabSz="457200" eaLnBrk="1" hangingPunct="1">
              <a:buSzPct val="8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0" dirty="0" smtClean="0">
                <a:latin typeface="Book Antiqua" pitchFamily="18" charset="0"/>
              </a:rPr>
              <a:t> minimum 5 years experience of Fund Management,</a:t>
            </a:r>
          </a:p>
          <a:p>
            <a:pPr marL="1023938" lvl="2" indent="285750" algn="just" defTabSz="457200" eaLnBrk="1" hangingPunct="1">
              <a:buSzPct val="8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0" dirty="0" smtClean="0">
                <a:latin typeface="Book Antiqua" pitchFamily="18" charset="0"/>
              </a:rPr>
              <a:t> monthly average AUM of not less than Rs.8000 </a:t>
            </a:r>
            <a:r>
              <a:rPr lang="en-US" sz="2200" b="0" dirty="0" err="1" smtClean="0">
                <a:latin typeface="Book Antiqua" pitchFamily="18" charset="0"/>
              </a:rPr>
              <a:t>crores</a:t>
            </a:r>
            <a:r>
              <a:rPr lang="en-US" sz="2200" b="0" dirty="0" smtClean="0">
                <a:latin typeface="Book Antiqua" pitchFamily="18" charset="0"/>
              </a:rPr>
              <a:t>,</a:t>
            </a:r>
          </a:p>
          <a:p>
            <a:pPr marL="1023938" lvl="2" indent="285750" algn="just" defTabSz="457200" eaLnBrk="1" hangingPunct="1">
              <a:buSzPct val="80000"/>
              <a:buFont typeface="Wingdings" pitchFamily="2" charset="2"/>
              <a:buChar char="ü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0" dirty="0" smtClean="0">
                <a:latin typeface="Book Antiqua" pitchFamily="18" charset="0"/>
              </a:rPr>
              <a:t> minimum positive net worth of Rs.10 </a:t>
            </a:r>
            <a:r>
              <a:rPr lang="en-US" sz="2200" b="0" dirty="0" err="1" smtClean="0">
                <a:latin typeface="Book Antiqua" pitchFamily="18" charset="0"/>
              </a:rPr>
              <a:t>crores</a:t>
            </a:r>
            <a:r>
              <a:rPr lang="en-US" sz="2200" b="0" dirty="0" smtClean="0">
                <a:latin typeface="Book Antiqua" pitchFamily="18" charset="0"/>
              </a:rPr>
              <a:t>.</a:t>
            </a:r>
          </a:p>
          <a:p>
            <a:pPr marL="519113" indent="-411163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2200" b="0" dirty="0" smtClean="0">
              <a:latin typeface="Book Antiqua" pitchFamily="18" charset="0"/>
            </a:endParaRPr>
          </a:p>
          <a:p>
            <a:pPr marL="519113" indent="-411163" algn="just" defTabSz="457200" eaLnBrk="1" hangingPunct="1">
              <a:buSzPct val="80000"/>
              <a:buFont typeface="Wingdings" pitchFamily="2" charset="2"/>
              <a:buChar char="q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sz="2200" b="0" dirty="0" smtClean="0">
                <a:latin typeface="Book Antiqua" pitchFamily="18" charset="0"/>
              </a:rPr>
              <a:t>The Pension Funds are incorporated as a </a:t>
            </a:r>
            <a:r>
              <a:rPr lang="en-US" sz="2200" dirty="0" smtClean="0">
                <a:latin typeface="Book Antiqua" pitchFamily="18" charset="0"/>
              </a:rPr>
              <a:t>Separate Company</a:t>
            </a:r>
            <a:r>
              <a:rPr lang="en-US" sz="2200" b="0" dirty="0" smtClean="0">
                <a:latin typeface="Book Antiqua" pitchFamily="18" charset="0"/>
              </a:rPr>
              <a:t> under Company Act 1956, with direct or indirect FDI not exceeding 26% of the paid up share capital.</a:t>
            </a:r>
          </a:p>
          <a:p>
            <a:pPr marL="231775" indent="-123825" algn="just" defTabSz="457200" eaLnBrk="1" hangingPunct="1">
              <a:buFontTx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endParaRPr lang="en-US" sz="1800" b="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67818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Monitoring Compliance</a:t>
            </a:r>
          </a:p>
        </p:txBody>
      </p:sp>
      <p:pic>
        <p:nvPicPr>
          <p:cNvPr id="72707" name="Picture 3" descr="omplai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20900"/>
            <a:ext cx="3048000" cy="334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1775" indent="-231775" algn="just">
              <a:lnSpc>
                <a:spcPct val="155000"/>
              </a:lnSpc>
              <a:buFontTx/>
              <a:buChar char="•"/>
              <a:defRPr/>
            </a:pPr>
            <a:r>
              <a:rPr lang="en-US" sz="2200" b="0" dirty="0" smtClean="0">
                <a:latin typeface="Book Antiqua" pitchFamily="18" charset="0"/>
              </a:rPr>
              <a:t>Compliance with disclosure requirements and the Code of Conduct specified by PFRDA from time to time.</a:t>
            </a:r>
          </a:p>
          <a:p>
            <a:pPr marL="231775" indent="-231775" algn="just">
              <a:lnSpc>
                <a:spcPct val="155000"/>
              </a:lnSpc>
              <a:buFontTx/>
              <a:buChar char="•"/>
              <a:defRPr/>
            </a:pPr>
            <a:r>
              <a:rPr lang="en-US" sz="2200" b="0" dirty="0" smtClean="0">
                <a:latin typeface="Book Antiqua" pitchFamily="18" charset="0"/>
              </a:rPr>
              <a:t>Management of Pension Funds in line with the Investment Management Agreement signed with the NPS Trust .</a:t>
            </a:r>
          </a:p>
          <a:p>
            <a:pPr marL="231775" indent="-231775" algn="just">
              <a:lnSpc>
                <a:spcPct val="155000"/>
              </a:lnSpc>
              <a:buFontTx/>
              <a:buChar char="•"/>
              <a:defRPr/>
            </a:pPr>
            <a:r>
              <a:rPr lang="en-US" sz="2200" b="0" dirty="0" smtClean="0">
                <a:latin typeface="Book Antiqua" pitchFamily="18" charset="0"/>
              </a:rPr>
              <a:t>Pension fund maintains their separate accounts and audits are conducted by agency appointed by PFRDA.</a:t>
            </a:r>
          </a:p>
          <a:p>
            <a:pPr marL="231775" indent="-231775" algn="just">
              <a:lnSpc>
                <a:spcPct val="155000"/>
              </a:lnSpc>
              <a:buFontTx/>
              <a:buChar char="•"/>
              <a:defRPr/>
            </a:pPr>
            <a:r>
              <a:rPr lang="en-US" sz="2200" b="0" dirty="0" smtClean="0">
                <a:latin typeface="Book Antiqua" pitchFamily="18" charset="0"/>
              </a:rPr>
              <a:t>The audit agency checks the NAV calculation procedure and computation of other charges on subscriber.</a:t>
            </a:r>
          </a:p>
          <a:p>
            <a:pPr marL="231775" indent="-231775" algn="just">
              <a:lnSpc>
                <a:spcPct val="155000"/>
              </a:lnSpc>
              <a:buFontTx/>
              <a:buChar char="•"/>
              <a:defRPr/>
            </a:pPr>
            <a:r>
              <a:rPr lang="en-US" sz="2000" b="0" dirty="0" smtClean="0">
                <a:latin typeface="Book Antiqua" pitchFamily="18" charset="0"/>
              </a:rPr>
              <a:t>Periodic reporting and Performance Review by PFRDA/NPS Trust.</a:t>
            </a:r>
            <a:endParaRPr lang="en-US" sz="2200" b="0" dirty="0" smtClean="0">
              <a:latin typeface="Book Antiqua" pitchFamily="18" charset="0"/>
            </a:endParaRP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6200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Measuring PFM Performance-Monthly</a:t>
            </a:r>
          </a:p>
        </p:txBody>
      </p:sp>
      <p:graphicFrame>
        <p:nvGraphicFramePr>
          <p:cNvPr id="73760" name="Group 32"/>
          <p:cNvGraphicFramePr>
            <a:graphicFrameLocks noGrp="1"/>
          </p:cNvGraphicFramePr>
          <p:nvPr>
            <p:ph idx="1"/>
          </p:nvPr>
        </p:nvGraphicFramePr>
        <p:xfrm>
          <a:off x="381000" y="1274763"/>
          <a:ext cx="8458200" cy="5052060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S.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Report /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Details of the Portfolio Value for each scheme.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 calculation of the total percentage return (money and time weighted) on the Portfolio for each scheme for the period.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 subdivision of Portfolio Value into each type of security showing market value in rupees and as a percentage of total Portfolio Value.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Details for each investment in the Portfolio including (as per Details column)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Name of investment,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Number of units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eg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shares = number of shares, bonds = face value);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Carrying value of investment,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Market value per unit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Details of all transactions effected by the Manager during the period.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Amounts received or accrued during the period to which the report relates.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The management fee (included in the monthly report at the quarter end)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1066800" y="-182563"/>
            <a:ext cx="76200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Measuring PFM Performance -Quarterly</a:t>
            </a:r>
          </a:p>
        </p:txBody>
      </p:sp>
      <p:graphicFrame>
        <p:nvGraphicFramePr>
          <p:cNvPr id="74778" name="Group 26"/>
          <p:cNvGraphicFramePr>
            <a:graphicFrameLocks noGrp="1"/>
          </p:cNvGraphicFramePr>
          <p:nvPr>
            <p:ph idx="1"/>
          </p:nvPr>
        </p:nvGraphicFramePr>
        <p:xfrm>
          <a:off x="381000" y="1274763"/>
          <a:ext cx="8458200" cy="4899028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S.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Report /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14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Overview of portfolio positioning including evaluation of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</a:t>
                      </a: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current economic conditions,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 prospects for securities markets,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 justification for the positions and transactions in the portfolio,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177800" marR="0" lvl="1" indent="-1778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attribution of performance over last quarter (and year when applicable) on  absolute basis as well as relative to the specified market benchmark,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 outlook for returns for the portfolio.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All transactions carried out between the schemes, PF and its associates or purchase/sale of securities of group companies of sponsor.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All transactions in securities by key personnel of PF in their own beneficial interest (either in own name or through associates).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3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Internal audit reports from independent auditors, compliance certificates and subscriber complaints reports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Statement of compliance with investment guidelines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066800" y="-228600"/>
            <a:ext cx="76200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Measuring PFM Performance - Yearly</a:t>
            </a:r>
          </a:p>
        </p:txBody>
      </p:sp>
      <p:graphicFrame>
        <p:nvGraphicFramePr>
          <p:cNvPr id="75805" name="Group 29"/>
          <p:cNvGraphicFramePr>
            <a:graphicFrameLocks noGrp="1"/>
          </p:cNvGraphicFramePr>
          <p:nvPr>
            <p:ph idx="1"/>
          </p:nvPr>
        </p:nvGraphicFramePr>
        <p:xfrm>
          <a:off x="381000" y="1295400"/>
          <a:ext cx="8458200" cy="4868864"/>
        </p:xfrm>
        <a:graphic>
          <a:graphicData uri="http://schemas.openxmlformats.org/drawingml/2006/table">
            <a:tbl>
              <a:tblPr/>
              <a:tblGrid>
                <a:gridCol w="838200"/>
                <a:gridCol w="7620000"/>
              </a:tblGrid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S. 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Report /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9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Statement regarding the current status of the sponsor’s regulatory licenses and details of any changes in the name or capitalisation of the PF company or sponsors.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Statement of income and expenditure and a balance sheet reflecting the position of the funds, investments made, and a statement showing the amount of interest accrued but not realised as on closing date of the financial year.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4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All service contracts carried out between schemes, PF &amp; its associates.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All service contracts such as for custody arrangements and transfer agency of the securities are executed in the interest of subscribers.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Summary of all activities and compliance with guidelines.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/>
                          <a:cs typeface="Lucida Sans Unicode" pitchFamily="34" charset="0"/>
                        </a:rPr>
                        <a:t>Annual statement of audited accounts of the scheme.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>
          <a:xfrm>
            <a:off x="1143000" y="350838"/>
            <a:ext cx="67818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Risk Management</a:t>
            </a:r>
          </a:p>
        </p:txBody>
      </p:sp>
      <p:pic>
        <p:nvPicPr>
          <p:cNvPr id="4" name="Picture 3" descr="risk image.jpg"/>
          <p:cNvPicPr>
            <a:picLocks noChangeAspect="1"/>
          </p:cNvPicPr>
          <p:nvPr/>
        </p:nvPicPr>
        <p:blipFill>
          <a:blip r:embed="rId2" cstate="print">
            <a:lum bright="26000" contrast="18000"/>
          </a:blip>
          <a:stretch>
            <a:fillRect/>
          </a:stretch>
        </p:blipFill>
        <p:spPr>
          <a:xfrm>
            <a:off x="2895600" y="2520950"/>
            <a:ext cx="3352800" cy="2508250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34400" cy="5181600"/>
          </a:xfrm>
        </p:spPr>
        <p:txBody>
          <a:bodyPr/>
          <a:lstStyle/>
          <a:p>
            <a:pPr marL="395288" indent="-395288"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Option to remain invested even after retirement.</a:t>
            </a:r>
          </a:p>
          <a:p>
            <a:pPr marL="627063" lvl="1" algn="just"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Unlike other pension plans NPS gives subscriber an option to remain invested in the scheme even after the age of retirement.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50% cap on equity with rebalancing feature.</a:t>
            </a:r>
          </a:p>
          <a:p>
            <a:pPr marL="627063" lvl="1" algn="just"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To protect the subscribers contribution, investment  in equity is limited to 50%.</a:t>
            </a:r>
            <a:endParaRPr lang="en-US" sz="2400" b="0" dirty="0" smtClean="0">
              <a:latin typeface="Book Antiqua" pitchFamily="18" charset="0"/>
            </a:endParaRPr>
          </a:p>
          <a:p>
            <a:pPr marL="395288" indent="-395288"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Auto choice option.</a:t>
            </a:r>
          </a:p>
          <a:p>
            <a:pPr marL="627063" lvl="1" algn="just"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Where the subscriber doesn’t have financial knowledge, the contribution will be made in pre-defined portfolio.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  <a:defRPr/>
            </a:pPr>
            <a:r>
              <a:rPr lang="en-US" sz="2400" b="0" dirty="0" smtClean="0">
                <a:latin typeface="Book Antiqua" pitchFamily="18" charset="0"/>
              </a:rPr>
              <a:t>Option to switch PFM &amp; change asset allocation ratio.</a:t>
            </a:r>
          </a:p>
          <a:p>
            <a:pPr lvl="1" algn="just"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Subscriber has option to change PFM if he is not satisfied with the performance of fund, charge structure, quality of service etc.</a:t>
            </a:r>
          </a:p>
          <a:p>
            <a:pPr lvl="1" algn="just"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</a:rPr>
              <a:t>Subscriber has option to revise the asset allocation ratio based on age and financial goals.</a:t>
            </a:r>
          </a:p>
          <a:p>
            <a:pPr algn="just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Architecture</a:t>
            </a:r>
          </a:p>
        </p:txBody>
      </p:sp>
      <p:sp>
        <p:nvSpPr>
          <p:cNvPr id="23555" name="Slide Number Placeholder 6"/>
          <p:cNvSpPr txBox="1">
            <a:spLocks/>
          </p:cNvSpPr>
          <p:nvPr/>
        </p:nvSpPr>
        <p:spPr bwMode="auto">
          <a:xfrm>
            <a:off x="4186238" y="1182688"/>
            <a:ext cx="4381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 algn="ctr"/>
            <a:fld id="{A90BF6AD-A842-4B17-A36D-AF2028F5C633}" type="slidenum">
              <a:rPr lang="en-US" sz="1400">
                <a:solidFill>
                  <a:srgbClr val="7B9899"/>
                </a:solidFill>
              </a:rPr>
              <a:pPr algn="ctr"/>
              <a:t>6</a:t>
            </a:fld>
            <a:endParaRPr lang="en-US" sz="1400">
              <a:solidFill>
                <a:srgbClr val="7B9899"/>
              </a:solidFill>
            </a:endParaRPr>
          </a:p>
        </p:txBody>
      </p:sp>
      <p:sp>
        <p:nvSpPr>
          <p:cNvPr id="48" name="Line 53"/>
          <p:cNvSpPr>
            <a:spLocks noChangeShapeType="1"/>
          </p:cNvSpPr>
          <p:nvPr/>
        </p:nvSpPr>
        <p:spPr bwMode="auto">
          <a:xfrm flipH="1" flipV="1">
            <a:off x="5189538" y="4086225"/>
            <a:ext cx="10414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679487" y="4733499"/>
            <a:ext cx="1460855" cy="4230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mbria" pitchFamily="18" charset="0"/>
              </a:rPr>
              <a:t>Subscriber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661226" y="3653762"/>
            <a:ext cx="1552159" cy="44511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mbria" pitchFamily="18" charset="0"/>
              </a:rPr>
              <a:t>POP-SP/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mbria" pitchFamily="18" charset="0"/>
              </a:rPr>
              <a:t>Nodal Office</a:t>
            </a:r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5746750" y="3182938"/>
            <a:ext cx="4763" cy="48418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2" name="Line 8"/>
          <p:cNvSpPr>
            <a:spLocks noChangeShapeType="1"/>
          </p:cNvSpPr>
          <p:nvPr/>
        </p:nvSpPr>
        <p:spPr bwMode="auto">
          <a:xfrm>
            <a:off x="5732463" y="3675063"/>
            <a:ext cx="512762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3" name="Oval 13"/>
          <p:cNvSpPr>
            <a:spLocks noChangeArrowheads="1"/>
          </p:cNvSpPr>
          <p:nvPr/>
        </p:nvSpPr>
        <p:spPr bwMode="auto">
          <a:xfrm>
            <a:off x="3144680" y="3605284"/>
            <a:ext cx="2045198" cy="1057701"/>
          </a:xfrm>
          <a:prstGeom prst="ellipse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 Central Record Keeper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(NSDL)</a:t>
            </a:r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>
            <a:off x="5135563" y="3111500"/>
            <a:ext cx="0" cy="83185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472363" y="4206875"/>
            <a:ext cx="43815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7107250" y="2759122"/>
            <a:ext cx="1460855" cy="452461"/>
          </a:xfrm>
          <a:prstGeom prst="rect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Custodian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(SHCIL)</a:t>
            </a: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 flipH="1" flipV="1">
            <a:off x="7886700" y="3182938"/>
            <a:ext cx="12700" cy="105727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58" name="Rectangle 21"/>
          <p:cNvSpPr>
            <a:spLocks noChangeArrowheads="1"/>
          </p:cNvSpPr>
          <p:nvPr/>
        </p:nvSpPr>
        <p:spPr bwMode="auto">
          <a:xfrm>
            <a:off x="4678578" y="1860076"/>
            <a:ext cx="3524314" cy="4935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rgbClr val="FFFFFF"/>
                </a:solidFill>
                <a:latin typeface="Cambria" pitchFamily="18" charset="0"/>
              </a:rPr>
              <a:t>NPS Trust</a:t>
            </a:r>
          </a:p>
        </p:txBody>
      </p:sp>
      <p:sp>
        <p:nvSpPr>
          <p:cNvPr id="59" name="Line 22"/>
          <p:cNvSpPr>
            <a:spLocks noChangeShapeType="1"/>
          </p:cNvSpPr>
          <p:nvPr/>
        </p:nvSpPr>
        <p:spPr bwMode="auto">
          <a:xfrm flipH="1" flipV="1">
            <a:off x="5646738" y="2336800"/>
            <a:ext cx="9525" cy="4921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0" name="Line 23"/>
          <p:cNvSpPr>
            <a:spLocks noChangeShapeType="1"/>
          </p:cNvSpPr>
          <p:nvPr/>
        </p:nvSpPr>
        <p:spPr bwMode="auto">
          <a:xfrm flipV="1">
            <a:off x="6853238" y="2336800"/>
            <a:ext cx="7937" cy="1195388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1" name="Line 24"/>
          <p:cNvSpPr>
            <a:spLocks noChangeShapeType="1"/>
          </p:cNvSpPr>
          <p:nvPr/>
        </p:nvSpPr>
        <p:spPr bwMode="auto">
          <a:xfrm flipH="1" flipV="1">
            <a:off x="7859713" y="2336800"/>
            <a:ext cx="9525" cy="4921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2" name="Rectangle 29"/>
          <p:cNvSpPr>
            <a:spLocks noChangeArrowheads="1"/>
          </p:cNvSpPr>
          <p:nvPr/>
        </p:nvSpPr>
        <p:spPr bwMode="auto">
          <a:xfrm>
            <a:off x="4969228" y="2647476"/>
            <a:ext cx="1480637" cy="426019"/>
          </a:xfrm>
          <a:prstGeom prst="rect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Trustee Bank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(BOI)</a:t>
            </a:r>
          </a:p>
        </p:txBody>
      </p:sp>
      <p:sp>
        <p:nvSpPr>
          <p:cNvPr id="63" name="Line 31"/>
          <p:cNvSpPr>
            <a:spLocks noChangeShapeType="1"/>
          </p:cNvSpPr>
          <p:nvPr/>
        </p:nvSpPr>
        <p:spPr bwMode="auto">
          <a:xfrm flipH="1">
            <a:off x="1420813" y="2817813"/>
            <a:ext cx="7937" cy="7874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4" name="Line 32"/>
          <p:cNvSpPr>
            <a:spLocks noChangeShapeType="1"/>
          </p:cNvSpPr>
          <p:nvPr/>
        </p:nvSpPr>
        <p:spPr bwMode="auto">
          <a:xfrm>
            <a:off x="1409700" y="2828925"/>
            <a:ext cx="3559175" cy="20638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1951038" y="2476500"/>
            <a:ext cx="963612" cy="307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latin typeface="Cambria" pitchFamily="18" charset="0"/>
              </a:rPr>
              <a:t>		Fund Flow</a:t>
            </a:r>
          </a:p>
        </p:txBody>
      </p:sp>
      <p:sp>
        <p:nvSpPr>
          <p:cNvPr id="66" name="Line 35"/>
          <p:cNvSpPr>
            <a:spLocks noChangeShapeType="1"/>
          </p:cNvSpPr>
          <p:nvPr/>
        </p:nvSpPr>
        <p:spPr bwMode="auto">
          <a:xfrm>
            <a:off x="4167188" y="5508625"/>
            <a:ext cx="550862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7" name="Rectangle 36"/>
          <p:cNvSpPr>
            <a:spLocks noChangeArrowheads="1"/>
          </p:cNvSpPr>
          <p:nvPr/>
        </p:nvSpPr>
        <p:spPr bwMode="auto">
          <a:xfrm>
            <a:off x="4718143" y="5227093"/>
            <a:ext cx="1731722" cy="564107"/>
          </a:xfrm>
          <a:prstGeom prst="rect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Annuity Service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Providers</a:t>
            </a:r>
          </a:p>
        </p:txBody>
      </p:sp>
      <p:sp>
        <p:nvSpPr>
          <p:cNvPr id="68" name="Line 37"/>
          <p:cNvSpPr>
            <a:spLocks noChangeShapeType="1"/>
          </p:cNvSpPr>
          <p:nvPr/>
        </p:nvSpPr>
        <p:spPr bwMode="auto">
          <a:xfrm>
            <a:off x="4167188" y="4662488"/>
            <a:ext cx="0" cy="846137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69" name="Line 39"/>
          <p:cNvSpPr>
            <a:spLocks noChangeShapeType="1"/>
          </p:cNvSpPr>
          <p:nvPr/>
        </p:nvSpPr>
        <p:spPr bwMode="auto">
          <a:xfrm flipH="1">
            <a:off x="5468938" y="3182938"/>
            <a:ext cx="17462" cy="827087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0" name="Arc 40"/>
          <p:cNvSpPr>
            <a:spLocks/>
          </p:cNvSpPr>
          <p:nvPr/>
        </p:nvSpPr>
        <p:spPr bwMode="auto">
          <a:xfrm rot="5218581" flipV="1">
            <a:off x="5430044" y="3939382"/>
            <a:ext cx="141287" cy="292100"/>
          </a:xfrm>
          <a:custGeom>
            <a:avLst/>
            <a:gdLst>
              <a:gd name="T0" fmla="*/ 0 w 39862"/>
              <a:gd name="T1" fmla="*/ 0 h 21600"/>
              <a:gd name="T2" fmla="*/ 0 w 39862"/>
              <a:gd name="T3" fmla="*/ 0 h 21600"/>
              <a:gd name="T4" fmla="*/ 0 w 39862"/>
              <a:gd name="T5" fmla="*/ 0 h 21600"/>
              <a:gd name="T6" fmla="*/ 0 60000 65536"/>
              <a:gd name="T7" fmla="*/ 0 60000 65536"/>
              <a:gd name="T8" fmla="*/ 0 60000 65536"/>
              <a:gd name="T9" fmla="*/ 0 w 39862"/>
              <a:gd name="T10" fmla="*/ 0 h 21600"/>
              <a:gd name="T11" fmla="*/ 39862 w 398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862" h="21600" fill="none" extrusionOk="0">
                <a:moveTo>
                  <a:pt x="39861" y="8138"/>
                </a:moveTo>
                <a:cubicBezTo>
                  <a:pt x="36551" y="16277"/>
                  <a:pt x="28640" y="21599"/>
                  <a:pt x="19854" y="21600"/>
                </a:cubicBezTo>
                <a:cubicBezTo>
                  <a:pt x="11213" y="21600"/>
                  <a:pt x="3404" y="16450"/>
                  <a:pt x="0" y="8508"/>
                </a:cubicBezTo>
              </a:path>
              <a:path w="39862" h="21600" stroke="0" extrusionOk="0">
                <a:moveTo>
                  <a:pt x="39861" y="8138"/>
                </a:moveTo>
                <a:cubicBezTo>
                  <a:pt x="36551" y="16277"/>
                  <a:pt x="28640" y="21599"/>
                  <a:pt x="19854" y="21600"/>
                </a:cubicBezTo>
                <a:cubicBezTo>
                  <a:pt x="11213" y="21600"/>
                  <a:pt x="3404" y="16450"/>
                  <a:pt x="0" y="8508"/>
                </a:cubicBezTo>
                <a:lnTo>
                  <a:pt x="19854" y="0"/>
                </a:lnTo>
                <a:close/>
              </a:path>
            </a:pathLst>
          </a:cu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 vert="eaVert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1" name="Line 41"/>
          <p:cNvSpPr>
            <a:spLocks noChangeShapeType="1"/>
          </p:cNvSpPr>
          <p:nvPr/>
        </p:nvSpPr>
        <p:spPr bwMode="auto">
          <a:xfrm>
            <a:off x="5468938" y="4168775"/>
            <a:ext cx="0" cy="1058863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2" name="Text Box 42"/>
          <p:cNvSpPr txBox="1">
            <a:spLocks noChangeArrowheads="1"/>
          </p:cNvSpPr>
          <p:nvPr/>
        </p:nvSpPr>
        <p:spPr bwMode="auto">
          <a:xfrm>
            <a:off x="7399338" y="5183188"/>
            <a:ext cx="1241425" cy="25558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ysClr val="windowText" lastClr="000000"/>
                </a:solidFill>
                <a:latin typeface="Cambria" pitchFamily="18" charset="0"/>
              </a:rPr>
              <a:t>Funds Flow</a:t>
            </a:r>
          </a:p>
        </p:txBody>
      </p:sp>
      <p:sp>
        <p:nvSpPr>
          <p:cNvPr id="73" name="Text Box 43"/>
          <p:cNvSpPr txBox="1">
            <a:spLocks noChangeArrowheads="1"/>
          </p:cNvSpPr>
          <p:nvPr/>
        </p:nvSpPr>
        <p:spPr bwMode="auto">
          <a:xfrm>
            <a:off x="7326313" y="4875213"/>
            <a:ext cx="1360487" cy="255587"/>
          </a:xfrm>
          <a:prstGeom prst="rect">
            <a:avLst/>
          </a:prstGeom>
          <a:noFill/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>
                <a:solidFill>
                  <a:sysClr val="windowText" lastClr="000000"/>
                </a:solidFill>
                <a:latin typeface="Cambria" pitchFamily="18" charset="0"/>
              </a:rPr>
              <a:t>Information Flow</a:t>
            </a:r>
          </a:p>
        </p:txBody>
      </p:sp>
      <p:sp>
        <p:nvSpPr>
          <p:cNvPr id="74" name="Line 44"/>
          <p:cNvSpPr>
            <a:spLocks noChangeShapeType="1"/>
          </p:cNvSpPr>
          <p:nvPr/>
        </p:nvSpPr>
        <p:spPr bwMode="auto">
          <a:xfrm>
            <a:off x="6669088" y="5367338"/>
            <a:ext cx="733425" cy="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5" name="Line 45"/>
          <p:cNvSpPr>
            <a:spLocks noChangeShapeType="1"/>
          </p:cNvSpPr>
          <p:nvPr/>
        </p:nvSpPr>
        <p:spPr bwMode="auto">
          <a:xfrm>
            <a:off x="6669088" y="5086350"/>
            <a:ext cx="611187" cy="127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6" name="Rectangle 52"/>
          <p:cNvSpPr>
            <a:spLocks noChangeArrowheads="1"/>
          </p:cNvSpPr>
          <p:nvPr/>
        </p:nvSpPr>
        <p:spPr bwMode="auto">
          <a:xfrm>
            <a:off x="6230737" y="3534770"/>
            <a:ext cx="1241727" cy="846161"/>
          </a:xfrm>
          <a:prstGeom prst="rect">
            <a:avLst/>
          </a:prstGeom>
          <a:solidFill>
            <a:srgbClr val="6666FF"/>
          </a:solidFill>
          <a:ln w="9525" cap="flat" cmpd="sng" algn="ctr">
            <a:solidFill>
              <a:schemeClr val="tx1"/>
            </a:solidFill>
            <a:prstDash val="solid"/>
            <a:headEnd/>
            <a:tailEnd/>
          </a:ln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rgbClr val="8CADAE">
                <a:shade val="70000"/>
                <a:satMod val="105000"/>
              </a:srgbClr>
            </a:contourClr>
          </a:sp3d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Pension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latin typeface="Cambria" pitchFamily="18" charset="0"/>
              </a:rPr>
              <a:t>Fund Manager </a:t>
            </a:r>
          </a:p>
        </p:txBody>
      </p:sp>
      <p:sp>
        <p:nvSpPr>
          <p:cNvPr id="23601" name="Text Box 54"/>
          <p:cNvSpPr txBox="1">
            <a:spLocks noChangeArrowheads="1"/>
          </p:cNvSpPr>
          <p:nvPr/>
        </p:nvSpPr>
        <p:spPr bwMode="auto">
          <a:xfrm>
            <a:off x="5630863" y="3746500"/>
            <a:ext cx="50165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ambria" pitchFamily="18" charset="0"/>
              </a:rPr>
              <a:t>NAV</a:t>
            </a:r>
          </a:p>
        </p:txBody>
      </p:sp>
      <p:sp>
        <p:nvSpPr>
          <p:cNvPr id="78" name="Line 56"/>
          <p:cNvSpPr>
            <a:spLocks noChangeShapeType="1"/>
          </p:cNvSpPr>
          <p:nvPr/>
        </p:nvSpPr>
        <p:spPr bwMode="auto">
          <a:xfrm flipV="1">
            <a:off x="4113213" y="1560513"/>
            <a:ext cx="0" cy="20447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79" name="Rectangle 57"/>
          <p:cNvSpPr>
            <a:spLocks noChangeArrowheads="1"/>
          </p:cNvSpPr>
          <p:nvPr/>
        </p:nvSpPr>
        <p:spPr bwMode="auto">
          <a:xfrm>
            <a:off x="3089898" y="1066800"/>
            <a:ext cx="4528652" cy="493594"/>
          </a:xfrm>
          <a:prstGeom prst="rect">
            <a:avLst/>
          </a:prstGeom>
          <a:solidFill>
            <a:srgbClr val="C99900"/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dirty="0">
                <a:solidFill>
                  <a:schemeClr val="tx1"/>
                </a:solidFill>
                <a:latin typeface="Cambria" pitchFamily="18" charset="0"/>
              </a:rPr>
              <a:t>The Regulator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mbria" pitchFamily="18" charset="0"/>
              </a:rPr>
              <a:t>(PFRDA)</a:t>
            </a:r>
          </a:p>
        </p:txBody>
      </p:sp>
      <p:sp>
        <p:nvSpPr>
          <p:cNvPr id="82" name="Rectangle 21"/>
          <p:cNvSpPr>
            <a:spLocks noChangeArrowheads="1"/>
          </p:cNvSpPr>
          <p:nvPr/>
        </p:nvSpPr>
        <p:spPr bwMode="auto">
          <a:xfrm>
            <a:off x="533401" y="1489881"/>
            <a:ext cx="1533898" cy="56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mbria" pitchFamily="18" charset="0"/>
              </a:rPr>
              <a:t>POP/ Oversight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>
                <a:solidFill>
                  <a:schemeClr val="tx1"/>
                </a:solidFill>
                <a:latin typeface="Cambria" pitchFamily="18" charset="0"/>
              </a:rPr>
              <a:t>Mechanism</a:t>
            </a:r>
          </a:p>
        </p:txBody>
      </p:sp>
      <p:sp>
        <p:nvSpPr>
          <p:cNvPr id="83" name="Line 62"/>
          <p:cNvSpPr>
            <a:spLocks noChangeShapeType="1"/>
          </p:cNvSpPr>
          <p:nvPr/>
        </p:nvSpPr>
        <p:spPr bwMode="auto">
          <a:xfrm flipV="1">
            <a:off x="2066925" y="1912938"/>
            <a:ext cx="160655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4" name="Line 63"/>
          <p:cNvSpPr>
            <a:spLocks noChangeShapeType="1"/>
          </p:cNvSpPr>
          <p:nvPr/>
        </p:nvSpPr>
        <p:spPr bwMode="auto">
          <a:xfrm flipH="1">
            <a:off x="3673475" y="1912938"/>
            <a:ext cx="0" cy="162242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5" name="Line 64"/>
          <p:cNvSpPr>
            <a:spLocks noChangeShapeType="1"/>
          </p:cNvSpPr>
          <p:nvPr/>
        </p:nvSpPr>
        <p:spPr bwMode="auto">
          <a:xfrm flipV="1">
            <a:off x="1263650" y="2195513"/>
            <a:ext cx="0" cy="140970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flipH="1" flipV="1">
            <a:off x="1336675" y="4240213"/>
            <a:ext cx="11113" cy="49847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cxnSp>
        <p:nvCxnSpPr>
          <p:cNvPr id="23613" name="Straight Arrow Connector 55"/>
          <p:cNvCxnSpPr>
            <a:cxnSpLocks noChangeShapeType="1"/>
          </p:cNvCxnSpPr>
          <p:nvPr/>
        </p:nvCxnSpPr>
        <p:spPr bwMode="auto">
          <a:xfrm>
            <a:off x="2286000" y="3887788"/>
            <a:ext cx="87630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8" name="Shape 87"/>
          <p:cNvCxnSpPr>
            <a:stCxn id="0" idx="3"/>
          </p:cNvCxnSpPr>
          <p:nvPr/>
        </p:nvCxnSpPr>
        <p:spPr bwMode="auto">
          <a:xfrm flipV="1">
            <a:off x="2139950" y="4508500"/>
            <a:ext cx="1304925" cy="436563"/>
          </a:xfrm>
          <a:prstGeom prst="bentConnector2">
            <a:avLst/>
          </a:prstGeom>
          <a:solidFill>
            <a:srgbClr val="C00000"/>
          </a:solidFill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arrow"/>
          </a:ln>
          <a:effectLst/>
        </p:spPr>
      </p:cxnSp>
      <p:sp>
        <p:nvSpPr>
          <p:cNvPr id="23615" name="Text Box 33"/>
          <p:cNvSpPr txBox="1">
            <a:spLocks noChangeArrowheads="1"/>
          </p:cNvSpPr>
          <p:nvPr/>
        </p:nvSpPr>
        <p:spPr bwMode="auto">
          <a:xfrm>
            <a:off x="2286000" y="4521200"/>
            <a:ext cx="963613" cy="3079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en-US" sz="1400" b="1">
                <a:latin typeface="Cambria" pitchFamily="18" charset="0"/>
              </a:rPr>
              <a:t>	Online</a:t>
            </a:r>
          </a:p>
        </p:txBody>
      </p:sp>
      <p:sp>
        <p:nvSpPr>
          <p:cNvPr id="90" name="Line 56"/>
          <p:cNvSpPr>
            <a:spLocks noChangeShapeType="1"/>
          </p:cNvSpPr>
          <p:nvPr/>
        </p:nvSpPr>
        <p:spPr bwMode="auto">
          <a:xfrm flipV="1">
            <a:off x="6888163" y="1560513"/>
            <a:ext cx="0" cy="282575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143000" y="5867400"/>
            <a:ext cx="70104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NPS has unbundled Architecture, where each function is performed by different entity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Annuity Selection</a:t>
            </a:r>
          </a:p>
        </p:txBody>
      </p:sp>
      <p:pic>
        <p:nvPicPr>
          <p:cNvPr id="7782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700" y="3962400"/>
            <a:ext cx="25273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8" name="Picture 5" descr="benefiot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2362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1143000" y="350838"/>
            <a:ext cx="54102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Annuity in NPS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>
          <a:xfrm>
            <a:off x="304800" y="1265238"/>
            <a:ext cx="8382000" cy="4525962"/>
          </a:xfrm>
        </p:spPr>
        <p:txBody>
          <a:bodyPr/>
          <a:lstStyle/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Annuity is the fixed monthly (periodic) income which a subscriber will get against the corpus invested.</a:t>
            </a:r>
          </a:p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The larger the corpus size, bigger the annuity. </a:t>
            </a:r>
          </a:p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In case of normal retirement, subscriber can annuities a minimum of 40% and maximum of 100 % of his corpus towards buying annuity.</a:t>
            </a:r>
          </a:p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NPS provides an option to the subscriber to decide his retirement age which can be anytime before 60. In such case subscriber can annuities a minimum of 80% and maximum of 100 % of his corpus towards buying annuity.</a:t>
            </a:r>
          </a:p>
          <a:p>
            <a:pPr algn="just">
              <a:lnSpc>
                <a:spcPct val="15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At the time of exit the subscriber will have an option to purchase annuity online.</a:t>
            </a:r>
          </a:p>
          <a:p>
            <a:pPr algn="just">
              <a:lnSpc>
                <a:spcPct val="120000"/>
              </a:lnSpc>
              <a:buClr>
                <a:srgbClr val="CC3300"/>
              </a:buClr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153400" cy="5105400"/>
          </a:xfrm>
        </p:spPr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Subscriber would be given the following online facilities –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Selection of Annuity Service Provider (ASP).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Selection  of annuity scheme.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Option to change ASP &amp; scheme (if already registered) before attaining retirement age.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The entire transfer of amount between NPS System and ASP will take without any manual intervention.</a:t>
            </a:r>
          </a:p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ASP to be regulated by IRDA.</a:t>
            </a:r>
            <a:endParaRPr lang="en-US" sz="18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304800"/>
            <a:ext cx="541020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en-US" sz="3600" b="1" kern="0" dirty="0">
                <a:solidFill>
                  <a:schemeClr val="bg1"/>
                </a:solidFill>
                <a:latin typeface="Book Antiqua" pitchFamily="18" charset="0"/>
                <a:ea typeface="+mj-ea"/>
                <a:cs typeface="+mj-cs"/>
              </a:rPr>
              <a:t>Annuity Selection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648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Getting your money out of NPS</a:t>
            </a:r>
          </a:p>
        </p:txBody>
      </p:sp>
      <p:pic>
        <p:nvPicPr>
          <p:cNvPr id="80899" name="Picture 5" descr="ca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28956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3246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Types of Withdrawal</a:t>
            </a:r>
          </a:p>
        </p:txBody>
      </p:sp>
      <p:sp>
        <p:nvSpPr>
          <p:cNvPr id="4" name="AutoShape 19"/>
          <p:cNvSpPr>
            <a:spLocks noChangeArrowheads="1"/>
          </p:cNvSpPr>
          <p:nvPr/>
        </p:nvSpPr>
        <p:spPr bwMode="auto">
          <a:xfrm rot="10658110">
            <a:off x="895350" y="1406525"/>
            <a:ext cx="1785938" cy="4310063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76200" algn="ctr" rotWithShape="0">
              <a:schemeClr val="bg2">
                <a:lumMod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AutoShape 16"/>
          <p:cNvSpPr>
            <a:spLocks noChangeArrowheads="1"/>
          </p:cNvSpPr>
          <p:nvPr/>
        </p:nvSpPr>
        <p:spPr bwMode="auto">
          <a:xfrm>
            <a:off x="1917700" y="1404938"/>
            <a:ext cx="2698750" cy="519112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Book Antiqua" pitchFamily="18" charset="0"/>
              </a:rPr>
              <a:t>Normal Retirement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214688"/>
            <a:ext cx="1949450" cy="6477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Book Antiqua" pitchFamily="18" charset="0"/>
              </a:rPr>
              <a:t>Conditions for Withdrawal</a:t>
            </a:r>
          </a:p>
        </p:txBody>
      </p:sp>
      <p:sp>
        <p:nvSpPr>
          <p:cNvPr id="7" name="AutoShape 16"/>
          <p:cNvSpPr>
            <a:spLocks noChangeArrowheads="1"/>
          </p:cNvSpPr>
          <p:nvPr/>
        </p:nvSpPr>
        <p:spPr bwMode="auto">
          <a:xfrm>
            <a:off x="2787650" y="2928938"/>
            <a:ext cx="2698750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Book Antiqua" pitchFamily="18" charset="0"/>
              </a:rPr>
              <a:t>Pre mature Retirement</a:t>
            </a: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2514600" y="4529138"/>
            <a:ext cx="2698750" cy="519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3922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accent2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b="1" dirty="0">
                <a:latin typeface="Book Antiqua" pitchFamily="18" charset="0"/>
              </a:rPr>
              <a:t>Death of subscriber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Withdrawal Process</a:t>
            </a:r>
          </a:p>
        </p:txBody>
      </p:sp>
      <p:sp>
        <p:nvSpPr>
          <p:cNvPr id="1028" name="TextBox 47"/>
          <p:cNvSpPr txBox="1">
            <a:spLocks noChangeArrowheads="1"/>
          </p:cNvSpPr>
          <p:nvPr/>
        </p:nvSpPr>
        <p:spPr bwMode="auto">
          <a:xfrm>
            <a:off x="152400" y="41148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latin typeface="Calibri" pitchFamily="34" charset="0"/>
              </a:rPr>
              <a:t>Subscribers / Nominee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4343400" y="2667000"/>
            <a:ext cx="1371600" cy="1423988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 smtClean="0">
                <a:solidFill>
                  <a:schemeClr val="tx1"/>
                </a:solidFill>
                <a:latin typeface="Calibri" pitchFamily="34" charset="0"/>
              </a:rPr>
              <a:t>CRA</a:t>
            </a:r>
            <a:endParaRPr lang="en-US" sz="1200" b="1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6858000" y="3962400"/>
            <a:ext cx="1295400" cy="60960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Pension Fund Manager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858000" y="2133600"/>
            <a:ext cx="1295400" cy="609600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>
                <a:solidFill>
                  <a:schemeClr val="tx1"/>
                </a:solidFill>
                <a:latin typeface="Calibri" pitchFamily="34" charset="0"/>
              </a:rPr>
              <a:t>Trustee Bank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001000" y="3200400"/>
            <a:ext cx="914400" cy="511175"/>
          </a:xfrm>
          <a:prstGeom prst="rect">
            <a:avLst/>
          </a:prstGeom>
          <a:ln>
            <a:prstDash val="dash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900" dirty="0"/>
              <a:t>Transfers settlement amount online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381000" y="2979738"/>
          <a:ext cx="557213" cy="1058862"/>
        </p:xfrm>
        <a:graphic>
          <a:graphicData uri="http://schemas.openxmlformats.org/presentationml/2006/ole">
            <p:oleObj spid="_x0000_s1026" name="Visio" r:id="rId3" imgW="461467" imgH="981151" progId="">
              <p:embed/>
            </p:oleObj>
          </a:graphicData>
        </a:graphic>
      </p:graphicFrame>
      <p:sp>
        <p:nvSpPr>
          <p:cNvPr id="60" name="Rounded Rectangle 59"/>
          <p:cNvSpPr/>
          <p:nvPr/>
        </p:nvSpPr>
        <p:spPr>
          <a:xfrm>
            <a:off x="2057400" y="2667000"/>
            <a:ext cx="1676400" cy="1458913"/>
          </a:xfrm>
          <a:prstGeom prst="roundRect">
            <a:avLst/>
          </a:prstGeom>
          <a:solidFill>
            <a:srgbClr val="99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034" name="Picture 13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5825" y="3171825"/>
            <a:ext cx="579438" cy="5476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035" name="TextBox 61"/>
          <p:cNvSpPr txBox="1">
            <a:spLocks noChangeArrowheads="1"/>
          </p:cNvSpPr>
          <p:nvPr/>
        </p:nvSpPr>
        <p:spPr bwMode="auto">
          <a:xfrm>
            <a:off x="2155825" y="2716213"/>
            <a:ext cx="1381125" cy="27781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POP Branch</a:t>
            </a:r>
          </a:p>
        </p:txBody>
      </p:sp>
      <p:pic>
        <p:nvPicPr>
          <p:cNvPr id="1036" name="Picture 13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7513" y="3171825"/>
            <a:ext cx="579437" cy="547688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</p:pic>
      <p:sp>
        <p:nvSpPr>
          <p:cNvPr id="1037" name="TextBox 64"/>
          <p:cNvSpPr txBox="1">
            <a:spLocks noChangeArrowheads="1"/>
          </p:cNvSpPr>
          <p:nvPr/>
        </p:nvSpPr>
        <p:spPr bwMode="auto">
          <a:xfrm>
            <a:off x="2155825" y="3719513"/>
            <a:ext cx="690563" cy="24606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alibri" pitchFamily="34" charset="0"/>
              </a:rPr>
              <a:t>Maker</a:t>
            </a:r>
          </a:p>
        </p:txBody>
      </p:sp>
      <p:sp>
        <p:nvSpPr>
          <p:cNvPr id="1038" name="TextBox 65"/>
          <p:cNvSpPr txBox="1">
            <a:spLocks noChangeArrowheads="1"/>
          </p:cNvSpPr>
          <p:nvPr/>
        </p:nvSpPr>
        <p:spPr bwMode="auto">
          <a:xfrm>
            <a:off x="2846388" y="3719513"/>
            <a:ext cx="788987" cy="246062"/>
          </a:xfrm>
          <a:prstGeom prst="rect">
            <a:avLst/>
          </a:prstGeom>
          <a:solidFill>
            <a:srgbClr val="99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latin typeface="Calibri" pitchFamily="34" charset="0"/>
              </a:rPr>
              <a:t>Checker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>
            <a:off x="914400" y="3557588"/>
            <a:ext cx="1143000" cy="23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0" name="TextBox 68"/>
          <p:cNvSpPr txBox="1">
            <a:spLocks noChangeArrowheads="1"/>
          </p:cNvSpPr>
          <p:nvPr/>
        </p:nvSpPr>
        <p:spPr bwMode="auto">
          <a:xfrm>
            <a:off x="990600" y="3048000"/>
            <a:ext cx="914400" cy="10160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000" b="1">
                <a:latin typeface="Book Antiqua" pitchFamily="18" charset="0"/>
              </a:rPr>
              <a:t>Submits withdrawal form along with relevant Docs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057400" y="4319588"/>
            <a:ext cx="1676400" cy="73818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dirty="0">
                <a:latin typeface="Calibri" pitchFamily="34" charset="0"/>
              </a:rPr>
              <a:t>POP process withdrawal request online in CRA system through maker-checker process.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838200" y="5943600"/>
            <a:ext cx="7239000" cy="300038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200" b="1" dirty="0">
                <a:latin typeface="Book Antiqua" pitchFamily="18" charset="0"/>
              </a:rPr>
              <a:t>Assumption: Annuity Service Provider (ASP) and scheme already selected by subscriber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419600" y="4319588"/>
            <a:ext cx="1371600" cy="1062037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sz="1050" dirty="0">
                <a:latin typeface="Calibri" pitchFamily="34" charset="0"/>
              </a:rPr>
              <a:t> Executes request received from POP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sz="1050" dirty="0">
                <a:latin typeface="Calibri" pitchFamily="34" charset="0"/>
              </a:rPr>
              <a:t> CRA sends withdrawal instructions online to Trustee Bank &amp; PFM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3810000" y="3579813"/>
            <a:ext cx="45720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endCxn id="55" idx="1"/>
          </p:cNvCxnSpPr>
          <p:nvPr/>
        </p:nvCxnSpPr>
        <p:spPr>
          <a:xfrm flipV="1">
            <a:off x="5791200" y="2438400"/>
            <a:ext cx="10668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51" idx="1"/>
          </p:cNvCxnSpPr>
          <p:nvPr/>
        </p:nvCxnSpPr>
        <p:spPr>
          <a:xfrm>
            <a:off x="5791200" y="3581400"/>
            <a:ext cx="1066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6629400" y="4648200"/>
            <a:ext cx="1676400" cy="73818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dirty="0">
                <a:latin typeface="Calibri" pitchFamily="34" charset="0"/>
              </a:rPr>
              <a:t>On receipt of CRA instructions, PFM as per </a:t>
            </a:r>
            <a:r>
              <a:rPr lang="en-US" sz="1050" b="1" dirty="0">
                <a:latin typeface="Calibri" pitchFamily="34" charset="0"/>
              </a:rPr>
              <a:t>T+3</a:t>
            </a:r>
            <a:r>
              <a:rPr lang="en-US" sz="1050" dirty="0">
                <a:latin typeface="Calibri" pitchFamily="34" charset="0"/>
              </a:rPr>
              <a:t> day’s NAV calculates and transfers money to TB</a:t>
            </a:r>
          </a:p>
        </p:txBody>
      </p:sp>
      <p:sp>
        <p:nvSpPr>
          <p:cNvPr id="1048" name="TextBox 85"/>
          <p:cNvSpPr txBox="1">
            <a:spLocks noChangeArrowheads="1"/>
          </p:cNvSpPr>
          <p:nvPr/>
        </p:nvSpPr>
        <p:spPr bwMode="auto">
          <a:xfrm>
            <a:off x="5867400" y="3243263"/>
            <a:ext cx="685800" cy="33813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800" b="1">
                <a:latin typeface="Calibri" pitchFamily="34" charset="0"/>
              </a:rPr>
              <a:t>Sends instructions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rot="5400000" flipH="1" flipV="1">
            <a:off x="6896101" y="3314700"/>
            <a:ext cx="11430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50" name="Picture 5" descr="http://t2.gstatic.com/images?q=tbn:ANd9GcTHoLbFU7FnfFr6ZtkMkP4KQsv2QjxVOlc8g3PdGmrnJPrA-44&amp;t=1&amp;usg=__W9Yc00eyRdoM4Rv1gxuw6GS02nk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971800"/>
            <a:ext cx="989013" cy="6270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</p:pic>
      <p:sp>
        <p:nvSpPr>
          <p:cNvPr id="89" name="TextBox 88"/>
          <p:cNvSpPr txBox="1"/>
          <p:nvPr/>
        </p:nvSpPr>
        <p:spPr>
          <a:xfrm>
            <a:off x="2057400" y="5181600"/>
            <a:ext cx="1676400" cy="430213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b="1" dirty="0">
                <a:latin typeface="Calibri" pitchFamily="34" charset="0"/>
              </a:rPr>
              <a:t>T</a:t>
            </a:r>
            <a:r>
              <a:rPr lang="en-US" sz="1050" dirty="0">
                <a:latin typeface="Calibri" pitchFamily="34" charset="0"/>
              </a:rPr>
              <a:t> = POP authorizes withdrawal request</a:t>
            </a:r>
          </a:p>
        </p:txBody>
      </p:sp>
      <p:grpSp>
        <p:nvGrpSpPr>
          <p:cNvPr id="1052" name="Group 95"/>
          <p:cNvGrpSpPr>
            <a:grpSpLocks/>
          </p:cNvGrpSpPr>
          <p:nvPr/>
        </p:nvGrpSpPr>
        <p:grpSpPr bwMode="auto">
          <a:xfrm>
            <a:off x="762000" y="1600200"/>
            <a:ext cx="6743700" cy="1295400"/>
            <a:chOff x="762793" y="1600200"/>
            <a:chExt cx="6742907" cy="1294056"/>
          </a:xfrm>
        </p:grpSpPr>
        <p:cxnSp>
          <p:nvCxnSpPr>
            <p:cNvPr id="90" name="Shape 89"/>
            <p:cNvCxnSpPr>
              <a:stCxn id="55" idx="0"/>
            </p:cNvCxnSpPr>
            <p:nvPr/>
          </p:nvCxnSpPr>
          <p:spPr>
            <a:xfrm rot="16200000" flipV="1">
              <a:off x="3867823" y="-1504830"/>
              <a:ext cx="532847" cy="6742907"/>
            </a:xfrm>
            <a:prstGeom prst="bentConnector2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>
              <a:off x="116558" y="2248021"/>
              <a:ext cx="129247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>
            <a:off x="3352800" y="1371600"/>
            <a:ext cx="1676400" cy="738188"/>
          </a:xfrm>
          <a:prstGeom prst="rect">
            <a:avLst/>
          </a:prstGeom>
          <a:solidFill>
            <a:srgbClr val="CCECFF"/>
          </a:solidFill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050" dirty="0">
                <a:latin typeface="Calibri" pitchFamily="34" charset="0"/>
              </a:rPr>
              <a:t>TB transfers settlement amount on </a:t>
            </a:r>
            <a:r>
              <a:rPr lang="en-US" sz="1050" b="1" dirty="0">
                <a:latin typeface="Calibri" pitchFamily="34" charset="0"/>
              </a:rPr>
              <a:t>T+3</a:t>
            </a:r>
            <a:r>
              <a:rPr lang="en-US" sz="1050" dirty="0">
                <a:latin typeface="Calibri" pitchFamily="34" charset="0"/>
              </a:rPr>
              <a:t> day into subscribers bank account or give cheque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1143000" y="350838"/>
            <a:ext cx="65532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Normal Withdrawal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Normal retirement – On attaining age of 60 years </a:t>
            </a:r>
          </a:p>
          <a:p>
            <a:endParaRPr lang="en-US" smtClean="0"/>
          </a:p>
        </p:txBody>
      </p:sp>
      <p:graphicFrame>
        <p:nvGraphicFramePr>
          <p:cNvPr id="7" name="Diagram 6"/>
          <p:cNvGraphicFramePr/>
          <p:nvPr/>
        </p:nvGraphicFramePr>
        <p:xfrm>
          <a:off x="609600" y="1752600"/>
          <a:ext cx="7467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943600"/>
            <a:ext cx="6019800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Book Antiqua" pitchFamily="18" charset="0"/>
              </a:rPr>
              <a:t>T*=date of withdrawal request authorized by POP in CRA system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143000" y="350838"/>
            <a:ext cx="66294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Premature Withdrawal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Incase of premature retirement – At any point in time before 60 years of age</a:t>
            </a:r>
          </a:p>
          <a:p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09600" y="1752600"/>
          <a:ext cx="7086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943600"/>
            <a:ext cx="5867400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Book Antiqua" pitchFamily="18" charset="0"/>
              </a:rPr>
              <a:t>T*= date of withdrawal request authorized by POP in CRA system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 </a:t>
            </a:r>
          </a:p>
        </p:txBody>
      </p:sp>
      <p:sp>
        <p:nvSpPr>
          <p:cNvPr id="84995" name="Title 1"/>
          <p:cNvSpPr txBox="1">
            <a:spLocks/>
          </p:cNvSpPr>
          <p:nvPr/>
        </p:nvSpPr>
        <p:spPr bwMode="auto">
          <a:xfrm>
            <a:off x="1143000" y="381000"/>
            <a:ext cx="640080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1">
                <a:solidFill>
                  <a:schemeClr val="bg1"/>
                </a:solidFill>
                <a:latin typeface="Book Antiqua" pitchFamily="18" charset="0"/>
              </a:rPr>
              <a:t>Withdrawal in case of death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533400" y="17526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4997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18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Incase of death due to any cause– If Nominee exists </a:t>
            </a: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endParaRPr lang="en-US" sz="1800" smtClean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5943600"/>
            <a:ext cx="5562600" cy="307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latin typeface="Book Antiqua" pitchFamily="18" charset="0"/>
              </a:rPr>
              <a:t>T*= date of withdrawal request authorized by POP in CRA system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3246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Withdrawal in case of death</a:t>
            </a:r>
          </a:p>
        </p:txBody>
      </p:sp>
      <p:sp>
        <p:nvSpPr>
          <p:cNvPr id="860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Incase of death due to any cause– If Nominee does not exist</a:t>
            </a: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endParaRPr lang="en-US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533400" y="1752600"/>
          <a:ext cx="7162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0" y="5943600"/>
            <a:ext cx="6248400" cy="338138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Book Antiqua" pitchFamily="18" charset="0"/>
              </a:rPr>
              <a:t>T*= date of withdrawal request authorized by POP in CRA system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362200"/>
            <a:ext cx="4953000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latin typeface="Book Antiqua" pitchFamily="18" charset="0"/>
              </a:rPr>
              <a:t>Issue instructions to the custodian, Pension Fund Managers and Trustee Bank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latin typeface="Book Antiqua" pitchFamily="18" charset="0"/>
              </a:rPr>
              <a:t>Issuing investment guidelines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latin typeface="Book Antiqua" pitchFamily="18" charset="0"/>
              </a:rPr>
              <a:t>To issue directions to PF(s) for protecting the interest of subscribers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latin typeface="Book Antiqua" pitchFamily="18" charset="0"/>
              </a:rPr>
              <a:t>Ensuring compliance through audit by Independent Auditors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800" smtClean="0">
                <a:latin typeface="Book Antiqua" pitchFamily="18" charset="0"/>
              </a:rPr>
              <a:t>Performance review of Pension Fund Managers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447800"/>
            <a:ext cx="4191000" cy="685800"/>
          </a:xfrm>
          <a:prstGeom prst="horizontalScroll">
            <a:avLst/>
          </a:prstGeom>
          <a:gradFill>
            <a:gsLst>
              <a:gs pos="0">
                <a:srgbClr val="002060"/>
              </a:gs>
              <a:gs pos="80000">
                <a:schemeClr val="accent2">
                  <a:shade val="93000"/>
                  <a:satMod val="130000"/>
                </a:schemeClr>
              </a:gs>
              <a:gs pos="100000">
                <a:schemeClr val="accent2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Book Antiqua" pitchFamily="18" charset="0"/>
              </a:rPr>
              <a:t>NPS Trust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543300" y="40005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584" name="Picture 9" descr="truste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133600"/>
            <a:ext cx="2519363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4102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Deferred </a:t>
            </a:r>
            <a:r>
              <a:rPr lang="en-US" sz="3600" dirty="0" smtClean="0">
                <a:latin typeface="Book Antiqua" pitchFamily="18" charset="0"/>
              </a:rPr>
              <a:t>Withdrawal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2057400"/>
          </a:xfrm>
        </p:spPr>
        <p:txBody>
          <a:bodyPr/>
          <a:lstStyle/>
          <a:p>
            <a:pPr algn="just">
              <a:lnSpc>
                <a:spcPct val="25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On attaining Normal Retirement age of 60 years, subscriber is required to invest minimum 40% of his/her accumulated savings (pension wealth) to purchase a life annuity from any IRDA-regulated life insurance 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company</a:t>
            </a:r>
          </a:p>
          <a:p>
            <a:pPr algn="just">
              <a:lnSpc>
                <a:spcPct val="25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The remaining 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pension wealth can be withdrawn as lump sum 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at any point of time before the age of 70. </a:t>
            </a:r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algn="just">
              <a:lnSpc>
                <a:spcPct val="25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2000" b="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87046" name="TextBox 7"/>
          <p:cNvSpPr txBox="1">
            <a:spLocks noChangeArrowheads="1"/>
          </p:cNvSpPr>
          <p:nvPr/>
        </p:nvSpPr>
        <p:spPr bwMode="auto">
          <a:xfrm>
            <a:off x="5715000" y="48768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449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Impact" pitchFamily="34" charset="0"/>
              </a:rPr>
              <a:t>Return Illustrations</a:t>
            </a:r>
          </a:p>
        </p:txBody>
      </p:sp>
      <p:pic>
        <p:nvPicPr>
          <p:cNvPr id="88067" name="Picture 2" descr="grap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88" y="457200"/>
            <a:ext cx="2360612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15200" cy="715963"/>
          </a:xfrm>
        </p:spPr>
        <p:txBody>
          <a:bodyPr/>
          <a:lstStyle/>
          <a:p>
            <a:r>
              <a:rPr lang="en-US" sz="3200" smtClean="0">
                <a:solidFill>
                  <a:srgbClr val="FFFFFF"/>
                </a:solidFill>
                <a:latin typeface="Book Antiqua" pitchFamily="18" charset="0"/>
              </a:rPr>
              <a:t>Return Illustration - @ 7% Growth*</a:t>
            </a:r>
            <a:endParaRPr lang="en-US" sz="320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1295400"/>
          <a:ext cx="7772400" cy="3124200"/>
        </p:xfrm>
        <a:graphic>
          <a:graphicData uri="http://schemas.openxmlformats.org/drawingml/2006/table">
            <a:tbl>
              <a:tblPr/>
              <a:tblGrid>
                <a:gridCol w="1600200"/>
                <a:gridCol w="1104296"/>
                <a:gridCol w="1914795"/>
                <a:gridCol w="1914795"/>
                <a:gridCol w="1238314"/>
              </a:tblGrid>
              <a:tr h="446314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What do you pay - Monthly </a:t>
                      </a: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Contribution  (Rs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.)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How long you pay - Investment Period</a:t>
                      </a: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8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10 years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20 years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30 years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bg1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40 years</a:t>
                      </a:r>
                      <a:endParaRPr lang="en-US" sz="1800" b="1" kern="1200" dirty="0">
                        <a:solidFill>
                          <a:schemeClr val="bg1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44631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What you get - Monthly Pension Returns (in Rs.)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500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423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1,317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3,073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6,529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7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1,000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847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2,633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6,147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13,059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578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2,000</a:t>
                      </a:r>
                      <a:endParaRPr lang="en-US" sz="1800" dirty="0">
                        <a:latin typeface="Book Antiqua" pitchFamily="18" charset="0"/>
                        <a:ea typeface="Times New Roman"/>
                        <a:cs typeface="Times New Roman"/>
                      </a:endParaRPr>
                    </a:p>
                  </a:txBody>
                  <a:tcPr marL="60318" marR="603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1,694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5,266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12,294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kern="1200" dirty="0" smtClean="0">
                          <a:solidFill>
                            <a:srgbClr val="FFFFFF"/>
                          </a:solidFill>
                          <a:latin typeface="Book Antiqua" pitchFamily="18" charset="0"/>
                          <a:ea typeface="Calibri"/>
                          <a:cs typeface="Times New Roman"/>
                        </a:rPr>
                        <a:t>26,118</a:t>
                      </a:r>
                      <a:endParaRPr lang="en-US" sz="1800" b="1" kern="1200" dirty="0">
                        <a:solidFill>
                          <a:srgbClr val="FFFFFF"/>
                        </a:solidFill>
                        <a:latin typeface="Book Antiqua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33400" y="4522788"/>
            <a:ext cx="7772400" cy="19383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* Benefits are variable with returns based on future performance of the Investment Funds managed by PFMs. For the purpose of this illustration, we have used 7% as growth rate of investment return in the calculations.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600" b="1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Other Assumption</a:t>
            </a:r>
            <a:endParaRPr lang="en-US" sz="1400" b="1" dirty="0">
              <a:solidFill>
                <a:schemeClr val="tx1"/>
              </a:solidFill>
              <a:latin typeface="Book Antiqua" pitchFamily="18" charset="0"/>
              <a:ea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Return from any of the asset allocation E, C, and G is taken as 7% both during investment and retirement  period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Subscriber would annuitize 100% pension corpus on retirement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</a:rPr>
              <a:t>Subscriber would receive monthly pension returns as per Life Annuity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2390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Statement of Transaction</a:t>
            </a:r>
          </a:p>
        </p:txBody>
      </p:sp>
      <p:pic>
        <p:nvPicPr>
          <p:cNvPr id="90115" name="Picture 4" descr="omplainc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211513"/>
            <a:ext cx="2619375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ontent Placeholder 5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525963"/>
          </a:xfrm>
        </p:spPr>
        <p:txBody>
          <a:bodyPr/>
          <a:lstStyle/>
          <a:p>
            <a:pPr marL="0" indent="0" algn="just">
              <a:defRPr/>
            </a:pPr>
            <a:r>
              <a:rPr lang="en-US" sz="2000" b="0" dirty="0" smtClean="0">
                <a:latin typeface="Book Antiqua" pitchFamily="18" charset="0"/>
              </a:rPr>
              <a:t>Statement of Transaction (</a:t>
            </a:r>
            <a:r>
              <a:rPr lang="en-US" sz="2000" b="0" dirty="0" err="1" smtClean="0">
                <a:latin typeface="Book Antiqua" pitchFamily="18" charset="0"/>
              </a:rPr>
              <a:t>SoT</a:t>
            </a:r>
            <a:r>
              <a:rPr lang="en-US" sz="2000" b="0" dirty="0" smtClean="0">
                <a:latin typeface="Book Antiqua" pitchFamily="18" charset="0"/>
              </a:rPr>
              <a:t>) is sent by CRA to all subscribers between April and June for all transactions done in previous financial year.</a:t>
            </a:r>
          </a:p>
          <a:p>
            <a:pPr algn="just"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algn="just">
              <a:defRPr/>
            </a:pPr>
            <a:r>
              <a:rPr lang="en-US" sz="2000" b="0" dirty="0" smtClean="0">
                <a:latin typeface="Book Antiqua" pitchFamily="18" charset="0"/>
              </a:rPr>
              <a:t>Alternatively, subscribers can get their </a:t>
            </a:r>
            <a:r>
              <a:rPr lang="en-US" sz="2000" b="0" dirty="0" err="1" smtClean="0">
                <a:latin typeface="Book Antiqua" pitchFamily="18" charset="0"/>
              </a:rPr>
              <a:t>SoT</a:t>
            </a:r>
            <a:r>
              <a:rPr lang="en-US" sz="2000" b="0" dirty="0" smtClean="0">
                <a:latin typeface="Book Antiqua" pitchFamily="18" charset="0"/>
              </a:rPr>
              <a:t> by the following ways:</a:t>
            </a:r>
          </a:p>
          <a:p>
            <a:pPr algn="just">
              <a:buFont typeface="Verdana" pitchFamily="34" charset="0"/>
              <a:buAutoNum type="arabicPeriod"/>
              <a:defRPr/>
            </a:pPr>
            <a:r>
              <a:rPr lang="en-US" sz="2000" b="0" dirty="0" smtClean="0">
                <a:latin typeface="Book Antiqua" pitchFamily="18" charset="0"/>
              </a:rPr>
              <a:t>Login to CRA site and view </a:t>
            </a:r>
            <a:r>
              <a:rPr lang="en-US" sz="2000" b="0" dirty="0" err="1" smtClean="0">
                <a:latin typeface="Book Antiqua" pitchFamily="18" charset="0"/>
              </a:rPr>
              <a:t>SoT</a:t>
            </a:r>
            <a:endParaRPr lang="en-US" sz="2000" b="0" dirty="0" smtClean="0">
              <a:latin typeface="Book Antiqua" pitchFamily="18" charset="0"/>
            </a:endParaRPr>
          </a:p>
          <a:p>
            <a:pPr algn="just">
              <a:buFont typeface="Verdana" pitchFamily="34" charset="0"/>
              <a:buAutoNum type="arabicPeriod"/>
              <a:defRPr/>
            </a:pPr>
            <a:r>
              <a:rPr lang="en-US" sz="2000" b="0" dirty="0" smtClean="0">
                <a:latin typeface="Book Antiqua" pitchFamily="18" charset="0"/>
              </a:rPr>
              <a:t>Visit PoP and request for </a:t>
            </a:r>
            <a:r>
              <a:rPr lang="en-US" sz="2000" b="0" dirty="0" err="1" smtClean="0">
                <a:latin typeface="Book Antiqua" pitchFamily="18" charset="0"/>
              </a:rPr>
              <a:t>SoT</a:t>
            </a:r>
            <a:r>
              <a:rPr lang="en-US" sz="2000" b="0" dirty="0" smtClean="0">
                <a:latin typeface="Book Antiqua" pitchFamily="18" charset="0"/>
              </a:rPr>
              <a:t> print out for a charge up to Rs 20 (taxes extra)  </a:t>
            </a:r>
          </a:p>
          <a:p>
            <a:pPr>
              <a:defRPr/>
            </a:pPr>
            <a:endParaRPr lang="en-US" dirty="0" smtClean="0">
              <a:latin typeface="Book Antiqua" pitchFamily="18" charset="0"/>
            </a:endParaRP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0"/>
            <a:ext cx="59436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648200"/>
            <a:ext cx="1371600" cy="13843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Date on which any transaction (Contribution payment, charge deduction, unit allocation etc.) tales place</a:t>
            </a:r>
          </a:p>
        </p:txBody>
      </p:sp>
      <p:cxnSp>
        <p:nvCxnSpPr>
          <p:cNvPr id="37893" name="Elbow Connector 6"/>
          <p:cNvCxnSpPr>
            <a:cxnSpLocks noChangeShapeType="1"/>
            <a:stCxn id="5" idx="0"/>
          </p:cNvCxnSpPr>
          <p:nvPr/>
        </p:nvCxnSpPr>
        <p:spPr bwMode="auto">
          <a:xfrm rot="16200000" flipH="1">
            <a:off x="882650" y="4451350"/>
            <a:ext cx="368300" cy="762000"/>
          </a:xfrm>
          <a:prstGeom prst="bentConnector4">
            <a:avLst>
              <a:gd name="adj1" fmla="val -62069"/>
              <a:gd name="adj2" fmla="val 95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7" name="TextBox 6"/>
          <p:cNvSpPr txBox="1"/>
          <p:nvPr/>
        </p:nvSpPr>
        <p:spPr>
          <a:xfrm>
            <a:off x="7391400" y="4343400"/>
            <a:ext cx="1600200" cy="6651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Net Asset Value and Unit details on day of transaction</a:t>
            </a:r>
          </a:p>
        </p:txBody>
      </p:sp>
      <p:cxnSp>
        <p:nvCxnSpPr>
          <p:cNvPr id="8" name="Elbow Connector 6"/>
          <p:cNvCxnSpPr>
            <a:cxnSpLocks noChangeShapeType="1"/>
            <a:stCxn id="7" idx="1"/>
          </p:cNvCxnSpPr>
          <p:nvPr/>
        </p:nvCxnSpPr>
        <p:spPr bwMode="auto">
          <a:xfrm rot="10800000" flipV="1">
            <a:off x="5168900" y="4676775"/>
            <a:ext cx="2209800" cy="209550"/>
          </a:xfrm>
          <a:prstGeom prst="bentConnector3">
            <a:avLst>
              <a:gd name="adj1" fmla="val 35634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0" y="2514600"/>
            <a:ext cx="1371600" cy="8477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Subscriber’s  contribution in last financial year</a:t>
            </a:r>
          </a:p>
        </p:txBody>
      </p:sp>
      <p:cxnSp>
        <p:nvCxnSpPr>
          <p:cNvPr id="17" name="Elbow Connector 6"/>
          <p:cNvCxnSpPr>
            <a:cxnSpLocks noChangeShapeType="1"/>
            <a:stCxn id="16" idx="2"/>
          </p:cNvCxnSpPr>
          <p:nvPr/>
        </p:nvCxnSpPr>
        <p:spPr bwMode="auto">
          <a:xfrm rot="16200000" flipH="1">
            <a:off x="818356" y="3242469"/>
            <a:ext cx="420688" cy="685800"/>
          </a:xfrm>
          <a:prstGeom prst="bentConnector2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0" name="TextBox 19"/>
          <p:cNvSpPr txBox="1"/>
          <p:nvPr/>
        </p:nvSpPr>
        <p:spPr>
          <a:xfrm>
            <a:off x="228600" y="1143000"/>
            <a:ext cx="1371600" cy="48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Subscriber’s  Account Details</a:t>
            </a:r>
          </a:p>
        </p:txBody>
      </p:sp>
      <p:cxnSp>
        <p:nvCxnSpPr>
          <p:cNvPr id="21" name="Elbow Connector 6"/>
          <p:cNvCxnSpPr>
            <a:cxnSpLocks noChangeShapeType="1"/>
            <a:stCxn id="20" idx="2"/>
          </p:cNvCxnSpPr>
          <p:nvPr/>
        </p:nvCxnSpPr>
        <p:spPr bwMode="auto">
          <a:xfrm rot="5400000" flipH="1" flipV="1">
            <a:off x="1064419" y="1026319"/>
            <a:ext cx="461962" cy="762000"/>
          </a:xfrm>
          <a:prstGeom prst="bentConnector4">
            <a:avLst>
              <a:gd name="adj1" fmla="val -90778"/>
              <a:gd name="adj2" fmla="val 95000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5" name="TextBox 24"/>
          <p:cNvSpPr txBox="1"/>
          <p:nvPr/>
        </p:nvSpPr>
        <p:spPr>
          <a:xfrm>
            <a:off x="7467600" y="1295400"/>
            <a:ext cx="1371600" cy="482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Subscriber’s  POP SP Details</a:t>
            </a:r>
          </a:p>
        </p:txBody>
      </p:sp>
      <p:cxnSp>
        <p:nvCxnSpPr>
          <p:cNvPr id="26" name="Elbow Connector 6"/>
          <p:cNvCxnSpPr>
            <a:cxnSpLocks noChangeShapeType="1"/>
            <a:stCxn id="25" idx="2"/>
          </p:cNvCxnSpPr>
          <p:nvPr/>
        </p:nvCxnSpPr>
        <p:spPr bwMode="auto">
          <a:xfrm rot="5400000" flipH="1">
            <a:off x="7503318" y="1602582"/>
            <a:ext cx="461963" cy="838200"/>
          </a:xfrm>
          <a:prstGeom prst="bentConnector4">
            <a:avLst>
              <a:gd name="adj1" fmla="val -49514"/>
              <a:gd name="adj2" fmla="val 90907"/>
            </a:avLst>
          </a:prstGeom>
          <a:noFill/>
          <a:ln w="9525" algn="ctr">
            <a:solidFill>
              <a:srgbClr val="C00000"/>
            </a:solidFill>
            <a:round/>
            <a:headEnd/>
            <a:tailEnd/>
          </a:ln>
        </p:spPr>
      </p:cxnSp>
      <p:sp>
        <p:nvSpPr>
          <p:cNvPr id="28" name="TextBox 27"/>
          <p:cNvSpPr txBox="1"/>
          <p:nvPr/>
        </p:nvSpPr>
        <p:spPr>
          <a:xfrm>
            <a:off x="4953000" y="4191000"/>
            <a:ext cx="1371600" cy="6651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200" dirty="0"/>
              <a:t>Name of Scheme and % allocation</a:t>
            </a:r>
          </a:p>
        </p:txBody>
      </p:sp>
      <p:cxnSp>
        <p:nvCxnSpPr>
          <p:cNvPr id="43" name="Elbow Connector 42"/>
          <p:cNvCxnSpPr>
            <a:cxnSpLocks noChangeShapeType="1"/>
            <a:stCxn id="28" idx="1"/>
          </p:cNvCxnSpPr>
          <p:nvPr/>
        </p:nvCxnSpPr>
        <p:spPr bwMode="auto">
          <a:xfrm rot="10800000" flipV="1">
            <a:off x="3263900" y="4524375"/>
            <a:ext cx="1676400" cy="3032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  <p:cxnSp>
        <p:nvCxnSpPr>
          <p:cNvPr id="46" name="Elbow Connector 45"/>
          <p:cNvCxnSpPr>
            <a:cxnSpLocks noChangeShapeType="1"/>
            <a:stCxn id="28" idx="1"/>
          </p:cNvCxnSpPr>
          <p:nvPr/>
        </p:nvCxnSpPr>
        <p:spPr bwMode="auto">
          <a:xfrm rot="10800000" flipV="1">
            <a:off x="4178300" y="4524375"/>
            <a:ext cx="762000" cy="455613"/>
          </a:xfrm>
          <a:prstGeom prst="bentConnector3">
            <a:avLst>
              <a:gd name="adj1" fmla="val 50000"/>
            </a:avLst>
          </a:prstGeom>
          <a:noFill/>
          <a:ln w="9525" algn="ctr">
            <a:solidFill>
              <a:srgbClr val="C000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6" grpId="0" animBg="1"/>
      <p:bldP spid="20" grpId="0" animBg="1"/>
      <p:bldP spid="25" grpId="0" animBg="1"/>
      <p:bldP spid="2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890" name="Group 58"/>
          <p:cNvGraphicFramePr>
            <a:graphicFrameLocks noGrp="1"/>
          </p:cNvGraphicFramePr>
          <p:nvPr/>
        </p:nvGraphicFramePr>
        <p:xfrm>
          <a:off x="457200" y="1219200"/>
          <a:ext cx="8229600" cy="3879851"/>
        </p:xfrm>
        <a:graphic>
          <a:graphicData uri="http://schemas.openxmlformats.org/drawingml/2006/table">
            <a:tbl>
              <a:tblPr/>
              <a:tblGrid>
                <a:gridCol w="2136775"/>
                <a:gridCol w="1884363"/>
                <a:gridCol w="1963737"/>
                <a:gridCol w="22447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Absolute Return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Annualised Return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Annualised Return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Scheme Name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→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Scheme E</a:t>
                      </a:r>
                      <a:b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</a:b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since Inception</a:t>
                      </a:r>
                      <a:b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</a:b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(May 1, 2009)</a:t>
                      </a:r>
                      <a:endParaRPr kumimoji="0" lang="en-US" sz="17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Scheme C</a:t>
                      </a:r>
                      <a:b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</a:b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since Inception</a:t>
                      </a:r>
                      <a:b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</a:b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(May 1, 2009)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Scheme G</a:t>
                      </a:r>
                      <a:b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</a:b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since Inception</a:t>
                      </a:r>
                      <a:b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</a:b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(May 1, 2009)</a:t>
                      </a:r>
                      <a:endParaRPr kumimoji="0" lang="en-US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Name of PFM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ICICI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22.50%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11.00%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4.90%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Kotak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14.30%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11.00%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3.80%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Reliance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21.20%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5.00%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2.90%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SBI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8.00%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10.90%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11.00%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UTI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25.90%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4.40%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2.00%</a:t>
                      </a: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841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 Category Average</a:t>
                      </a: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2B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19.23%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8.85%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4.55%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sp>
        <p:nvSpPr>
          <p:cNvPr id="922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72390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Returns for Year 2009-10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0563" y="5646738"/>
            <a:ext cx="7996237" cy="684212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 Investor up to age of 35 years and with Auto Choice approach have got </a:t>
            </a:r>
          </a:p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annualized returns of </a:t>
            </a: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13.2%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5"/>
          <p:cNvSpPr txBox="1">
            <a:spLocks noChangeArrowheads="1"/>
          </p:cNvSpPr>
          <p:nvPr/>
        </p:nvSpPr>
        <p:spPr bwMode="auto">
          <a:xfrm>
            <a:off x="4724400" y="3048000"/>
            <a:ext cx="449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FFFFFF"/>
                </a:solidFill>
                <a:latin typeface="Book Antiqua" pitchFamily="18" charset="0"/>
              </a:rPr>
              <a:t>Grievance Management</a:t>
            </a:r>
          </a:p>
        </p:txBody>
      </p:sp>
      <p:pic>
        <p:nvPicPr>
          <p:cNvPr id="93187" name="Picture 2" descr="G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2209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219200" y="-106363"/>
            <a:ext cx="7924800" cy="944563"/>
          </a:xfrm>
        </p:spPr>
        <p:txBody>
          <a:bodyPr/>
          <a:lstStyle/>
          <a:p>
            <a:r>
              <a:rPr lang="en-US" sz="3200" smtClean="0">
                <a:latin typeface="Book Antiqua" pitchFamily="18" charset="0"/>
              </a:rPr>
              <a:t>Introduction to Central Grievance </a:t>
            </a:r>
            <a:br>
              <a:rPr lang="en-US" sz="3200" smtClean="0">
                <a:latin typeface="Book Antiqua" pitchFamily="18" charset="0"/>
              </a:rPr>
            </a:br>
            <a:r>
              <a:rPr lang="en-US" sz="3200" smtClean="0">
                <a:latin typeface="Book Antiqua" pitchFamily="18" charset="0"/>
              </a:rPr>
              <a:t>Management System (CGMS)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05800" cy="5181600"/>
          </a:xfrm>
        </p:spPr>
        <p:txBody>
          <a:bodyPr/>
          <a:lstStyle/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dirty="0" smtClean="0">
                <a:latin typeface="Book Antiqua" pitchFamily="18" charset="0"/>
              </a:rPr>
              <a:t>Central Grievance Management System (CGMS) is the platform to register grievances for all entities in CRA system. </a:t>
            </a:r>
          </a:p>
          <a:p>
            <a:pPr algn="just">
              <a:buClr>
                <a:schemeClr val="tx2"/>
              </a:buClr>
              <a:buFont typeface="Wingdings 2" pitchFamily="18" charset="2"/>
              <a:buChar char=""/>
            </a:pPr>
            <a:endParaRPr lang="en-US" sz="2400" b="0" dirty="0" smtClean="0">
              <a:latin typeface="Book Antiqua" pitchFamily="18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dirty="0" smtClean="0">
                <a:latin typeface="Book Antiqua" pitchFamily="18" charset="0"/>
              </a:rPr>
              <a:t>A </a:t>
            </a:r>
            <a:r>
              <a:rPr lang="en-US" sz="2400" b="0" dirty="0" err="1" smtClean="0">
                <a:latin typeface="Book Antiqua" pitchFamily="18" charset="0"/>
              </a:rPr>
              <a:t>UoS</a:t>
            </a:r>
            <a:r>
              <a:rPr lang="en-US" sz="2400" b="0" dirty="0" smtClean="0">
                <a:latin typeface="Book Antiqua" pitchFamily="18" charset="0"/>
              </a:rPr>
              <a:t> subscriber can raise grievances against</a:t>
            </a:r>
          </a:p>
          <a:p>
            <a:pPr lvl="2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b="0" dirty="0" smtClean="0">
                <a:latin typeface="Book Antiqua" pitchFamily="18" charset="0"/>
              </a:rPr>
              <a:t> CRA for services provided by CRA and </a:t>
            </a:r>
          </a:p>
          <a:p>
            <a:pPr lvl="2" algn="just">
              <a:buClr>
                <a:schemeClr val="tx2"/>
              </a:buClr>
              <a:buFont typeface="Wingdings" pitchFamily="2" charset="2"/>
              <a:buChar char="ü"/>
            </a:pPr>
            <a:r>
              <a:rPr lang="en-US" sz="2400" b="0" dirty="0" smtClean="0">
                <a:latin typeface="Book Antiqua" pitchFamily="18" charset="0"/>
              </a:rPr>
              <a:t> POP/ POP-SP.</a:t>
            </a:r>
          </a:p>
        </p:txBody>
      </p:sp>
      <p:pic>
        <p:nvPicPr>
          <p:cNvPr id="94212" name="Picture 3" descr="G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038600"/>
            <a:ext cx="2590800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81534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Key Features of CGMS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>
          <a:xfrm>
            <a:off x="228600" y="1036638"/>
            <a:ext cx="8229600" cy="5287962"/>
          </a:xfrm>
        </p:spPr>
        <p:txBody>
          <a:bodyPr/>
          <a:lstStyle/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Centralized and transparent platform for grievance resolution.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Stipulated timeframe to resolve grievance. 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Unresolved grievance gets escalated.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Email alert sent to concerned entity on resolution/ escalation.</a:t>
            </a: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endParaRPr lang="en-US" sz="2400" b="0" smtClean="0">
              <a:latin typeface="Book Antiqua" pitchFamily="18" charset="0"/>
            </a:endParaRPr>
          </a:p>
          <a:p>
            <a:pPr algn="just">
              <a:buClr>
                <a:schemeClr val="tx2"/>
              </a:buClr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Centrally monitored by PFRDA.</a:t>
            </a:r>
          </a:p>
          <a:p>
            <a:endParaRPr lang="en-US" sz="2800" b="0" smtClean="0">
              <a:latin typeface="Book Antiqua" pitchFamily="18" charset="0"/>
            </a:endParaRPr>
          </a:p>
        </p:txBody>
      </p:sp>
      <p:pic>
        <p:nvPicPr>
          <p:cNvPr id="95236" name="Picture 3" descr="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2324100" cy="203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219200" y="350838"/>
            <a:ext cx="7696200" cy="715962"/>
          </a:xfrm>
        </p:spPr>
        <p:txBody>
          <a:bodyPr/>
          <a:lstStyle/>
          <a:p>
            <a:r>
              <a:rPr lang="en-GB" sz="3600" smtClean="0">
                <a:latin typeface="Book Antiqua" pitchFamily="18" charset="0"/>
              </a:rPr>
              <a:t>Modes of Raising Grievance</a:t>
            </a:r>
            <a:endParaRPr lang="en-US" sz="3600" smtClean="0">
              <a:latin typeface="Book Antiqua" pitchFamily="18" charset="0"/>
            </a:endParaRPr>
          </a:p>
        </p:txBody>
      </p:sp>
      <p:pic>
        <p:nvPicPr>
          <p:cNvPr id="96259" name="Picture 3" descr="G 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05000"/>
            <a:ext cx="33067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5410200"/>
          </a:xfrm>
        </p:spPr>
        <p:txBody>
          <a:bodyPr/>
          <a:lstStyle/>
          <a:p>
            <a:pPr algn="just">
              <a:buSzPct val="80000"/>
              <a:buFont typeface="Wingdings" pitchFamily="2" charset="2"/>
              <a:buChar char="q"/>
              <a:tabLst>
                <a:tab pos="228600" algn="l"/>
              </a:tabLst>
              <a:defRPr/>
            </a:pPr>
            <a:r>
              <a:rPr lang="en-US" sz="2400" dirty="0" smtClean="0">
                <a:latin typeface="Book Antiqua" pitchFamily="18" charset="0"/>
              </a:rPr>
              <a:t>Call Centre/Interactive Voice Response System (IVR)</a:t>
            </a:r>
          </a:p>
          <a:p>
            <a:pPr marL="914400" indent="-287338" algn="just">
              <a:buSzPct val="80000"/>
              <a:buFont typeface="Wingdings" pitchFamily="2" charset="2"/>
              <a:buChar char="ü"/>
              <a:tabLst>
                <a:tab pos="228600" algn="l"/>
                <a:tab pos="914400" algn="l"/>
              </a:tabLst>
              <a:defRPr/>
            </a:pPr>
            <a:r>
              <a:rPr lang="en-US" sz="2000" b="0" dirty="0" smtClean="0">
                <a:latin typeface="Book Antiqua" pitchFamily="18" charset="0"/>
              </a:rPr>
              <a:t>The Subscriber can contact the CRA call centre at toll free telephone number 1-800-222080 and register the grievance. </a:t>
            </a:r>
          </a:p>
          <a:p>
            <a:pPr marL="968375" indent="-341313" algn="just">
              <a:buSzPct val="80000"/>
              <a:buFont typeface="Wingdings" pitchFamily="2" charset="2"/>
              <a:buChar char="ü"/>
              <a:tabLst>
                <a:tab pos="228600" algn="l"/>
                <a:tab pos="968375" algn="l"/>
              </a:tabLst>
              <a:defRPr/>
            </a:pPr>
            <a:r>
              <a:rPr lang="en-US" sz="2000" b="0" dirty="0" smtClean="0">
                <a:latin typeface="Book Antiqua" pitchFamily="18" charset="0"/>
              </a:rPr>
              <a:t>Dedicated Call centre executives.</a:t>
            </a:r>
          </a:p>
          <a:p>
            <a:pPr marL="968375" indent="-341313" algn="just">
              <a:buSzPct val="80000"/>
              <a:buFont typeface="Wingdings" pitchFamily="2" charset="2"/>
              <a:buChar char="q"/>
              <a:tabLst>
                <a:tab pos="228600" algn="l"/>
                <a:tab pos="968375" algn="l"/>
              </a:tabLst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algn="just">
              <a:buSzPct val="80000"/>
              <a:buFont typeface="Wingdings" pitchFamily="2" charset="2"/>
              <a:buChar char="q"/>
              <a:tabLst>
                <a:tab pos="228600" algn="l"/>
              </a:tabLst>
              <a:defRPr/>
            </a:pPr>
            <a:r>
              <a:rPr lang="en-US" sz="2400" dirty="0" smtClean="0">
                <a:latin typeface="Book Antiqua" pitchFamily="18" charset="0"/>
              </a:rPr>
              <a:t>Physical forms direct to CRA</a:t>
            </a:r>
          </a:p>
          <a:p>
            <a:pPr marL="914400" indent="-287338" algn="just">
              <a:buSzPct val="80000"/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b="0" dirty="0" smtClean="0">
                <a:latin typeface="Book Antiqua" pitchFamily="18" charset="0"/>
              </a:rPr>
              <a:t>The Subscriber may submit the grievance in a prescribed format to the POP – SP who would forward it to CRA Central Grievance Management System (CGMS). </a:t>
            </a:r>
          </a:p>
          <a:p>
            <a:pPr marL="914400" indent="-287338" algn="just">
              <a:buSzPct val="80000"/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b="0" dirty="0" smtClean="0">
                <a:latin typeface="Book Antiqua" pitchFamily="18" charset="0"/>
              </a:rPr>
              <a:t> Subscriber can </a:t>
            </a:r>
            <a:r>
              <a:rPr lang="en-US" sz="2000" b="0" u="sng" dirty="0" smtClean="0">
                <a:latin typeface="Book Antiqua" pitchFamily="18" charset="0"/>
              </a:rPr>
              <a:t>directly send form to CRA.</a:t>
            </a:r>
          </a:p>
          <a:p>
            <a:pPr marL="914400" indent="-287338" algn="just">
              <a:buSzPct val="80000"/>
              <a:buFont typeface="Wingdings" pitchFamily="2" charset="2"/>
              <a:buChar char="q"/>
              <a:tabLst>
                <a:tab pos="228600" algn="l"/>
              </a:tabLst>
              <a:defRPr/>
            </a:pPr>
            <a:endParaRPr lang="en-US" sz="2000" b="0" u="sng" dirty="0" smtClean="0">
              <a:latin typeface="Book Antiqua" pitchFamily="18" charset="0"/>
            </a:endParaRPr>
          </a:p>
          <a:p>
            <a:pPr algn="just">
              <a:buSzPct val="80000"/>
              <a:buFont typeface="Wingdings" pitchFamily="2" charset="2"/>
              <a:buChar char="q"/>
              <a:tabLst>
                <a:tab pos="228600" algn="l"/>
              </a:tabLst>
              <a:defRPr/>
            </a:pPr>
            <a:r>
              <a:rPr lang="en-US" sz="2400" dirty="0" smtClean="0">
                <a:latin typeface="Book Antiqua" pitchFamily="18" charset="0"/>
              </a:rPr>
              <a:t>Web based interface </a:t>
            </a:r>
          </a:p>
          <a:p>
            <a:pPr marL="914400" indent="-287338" algn="just">
              <a:buSzPct val="80000"/>
              <a:buFont typeface="Wingdings" pitchFamily="2" charset="2"/>
              <a:buChar char="ü"/>
              <a:tabLst>
                <a:tab pos="228600" algn="l"/>
              </a:tabLst>
              <a:defRPr/>
            </a:pPr>
            <a:r>
              <a:rPr lang="en-US" sz="2000" b="0" dirty="0" smtClean="0">
                <a:latin typeface="Book Antiqua" pitchFamily="18" charset="0"/>
              </a:rPr>
              <a:t>The Subscriber may register the grievance at the website </a:t>
            </a:r>
            <a:r>
              <a:rPr lang="en-GB" sz="2000" b="0" dirty="0" smtClean="0">
                <a:latin typeface="Book Antiqua" pitchFamily="18" charset="0"/>
                <a:hlinkClick r:id="rId3"/>
              </a:rPr>
              <a:t>www.npscra.nsdl.co.in</a:t>
            </a:r>
            <a:r>
              <a:rPr lang="en-GB" sz="2000" b="0" dirty="0" smtClean="0">
                <a:latin typeface="Book Antiqua" pitchFamily="18" charset="0"/>
              </a:rPr>
              <a:t> </a:t>
            </a:r>
            <a:r>
              <a:rPr lang="en-US" sz="2000" b="0" dirty="0" smtClean="0">
                <a:latin typeface="Book Antiqua" pitchFamily="18" charset="0"/>
              </a:rPr>
              <a:t>with the use of the I-pin allotted at the time of opening a Permanent Retirement Account. </a:t>
            </a:r>
          </a:p>
          <a:p>
            <a:pPr marL="914400" indent="-287338" algn="just">
              <a:buFont typeface="Courier New" pitchFamily="49" charset="0"/>
              <a:buChar char="o"/>
              <a:tabLst>
                <a:tab pos="228600" algn="l"/>
              </a:tabLst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914400" indent="-287338" algn="just">
              <a:buFont typeface="Courier New" pitchFamily="49" charset="0"/>
              <a:buChar char="o"/>
              <a:tabLst>
                <a:tab pos="228600" algn="l"/>
              </a:tabLst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>
              <a:tabLst>
                <a:tab pos="228600" algn="l"/>
              </a:tabLst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905000"/>
            <a:ext cx="5029200" cy="47244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Recordkeeping, Administration and customer service functions for all NPS subscribers.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Issue of unique Permanent Retirement Account Number (PRAN) to each subscriber.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Maintaining database of all PRANs issued and recording transactions relating to each subscriber’s PRAN.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Issuance of PRAN Transaction Statement.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smtClean="0">
                <a:latin typeface="Book Antiqua" pitchFamily="18" charset="0"/>
              </a:rPr>
              <a:t>Acting as an operational interface between PFRDA and other NPS intermediaries such as Pension Funds, Annuity Service Providers, Trustee Bank etc.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219200"/>
            <a:ext cx="4343400" cy="685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latin typeface="Book Antiqua" pitchFamily="18" charset="0"/>
              </a:rPr>
              <a:t>Central Record Keeping Agency (CRA)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543300" y="40005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4191000"/>
            <a:ext cx="251460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Central Record Keeping Agency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is 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National Securities Depository Limited (NSDL)</a:t>
            </a:r>
          </a:p>
        </p:txBody>
      </p:sp>
      <p:sp>
        <p:nvSpPr>
          <p:cNvPr id="13" name="Oval 12"/>
          <p:cNvSpPr/>
          <p:nvPr/>
        </p:nvSpPr>
        <p:spPr>
          <a:xfrm>
            <a:off x="5867400" y="1219200"/>
            <a:ext cx="2438400" cy="213360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219200" y="350838"/>
            <a:ext cx="73152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Grievance Management Process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62200" y="1447800"/>
            <a:ext cx="3429000" cy="381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Entity Raising the Grievance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81200" y="2209800"/>
            <a:ext cx="4267200" cy="381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Logging / Digitization of grievance</a:t>
            </a: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2971800" y="2819400"/>
            <a:ext cx="2286000" cy="990600"/>
          </a:xfrm>
          <a:prstGeom prst="ellipse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CGMS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 DATABASE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4600" y="4038600"/>
            <a:ext cx="3276600" cy="381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Resolution </a:t>
            </a: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4114800" y="1828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114800" y="2590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4114800" y="3810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2133600" y="4876800"/>
            <a:ext cx="1676400" cy="381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ambria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Yes</a:t>
            </a: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4495800" y="4876800"/>
            <a:ext cx="1676400" cy="381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No</a:t>
            </a: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905000" y="5562600"/>
            <a:ext cx="2057400" cy="5334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Intimation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of resolution </a:t>
            </a: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4343400" y="5562600"/>
            <a:ext cx="1828800" cy="5334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  <a:latin typeface="Book Antiqua" pitchFamily="18" charset="0"/>
              </a:rPr>
              <a:t>Escalation 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2971800" y="47244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29718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334000" y="4724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4114800" y="4419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9718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5334000" y="52578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1219200" y="5791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V="1">
            <a:off x="1219200" y="16764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1219200" y="16764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>
            <a:off x="6172200" y="5791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 flipV="1">
            <a:off x="6629400" y="41910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5791200" y="4191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6172200" y="2971800"/>
            <a:ext cx="2286000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Book Antiqua" pitchFamily="18" charset="0"/>
              </a:rPr>
              <a:t>Intimation of  </a:t>
            </a:r>
          </a:p>
          <a:p>
            <a:pPr algn="ctr">
              <a:defRPr/>
            </a:pPr>
            <a:r>
              <a:rPr lang="en-US" sz="2000" dirty="0">
                <a:solidFill>
                  <a:schemeClr val="tx1"/>
                </a:solidFill>
                <a:latin typeface="Book Antiqua" pitchFamily="18" charset="0"/>
              </a:rPr>
              <a:t>Ticket no.</a:t>
            </a:r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>
            <a:off x="5257800" y="3276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27"/>
          <p:cNvSpPr>
            <a:spLocks noChangeShapeType="1"/>
          </p:cNvSpPr>
          <p:nvPr/>
        </p:nvSpPr>
        <p:spPr bwMode="auto">
          <a:xfrm flipV="1">
            <a:off x="6934200" y="16002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H="1">
            <a:off x="5791200" y="16002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2"/>
          <p:cNvSpPr>
            <a:spLocks noChangeArrowheads="1"/>
          </p:cNvSpPr>
          <p:nvPr/>
        </p:nvSpPr>
        <p:spPr bwMode="auto">
          <a:xfrm>
            <a:off x="6324600" y="1219200"/>
            <a:ext cx="2667000" cy="1524000"/>
          </a:xfrm>
          <a:prstGeom prst="cloudCallout">
            <a:avLst>
              <a:gd name="adj1" fmla="val -50976"/>
              <a:gd name="adj2" fmla="val 6835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Status through website/email/IVR/call centre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152400" y="5105400"/>
            <a:ext cx="990600" cy="457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1600" b="1" dirty="0">
                <a:latin typeface="Cambria" pitchFamily="18" charset="0"/>
                <a:ea typeface="+mn-ea"/>
                <a:cs typeface="+mn-cs"/>
              </a:rPr>
              <a:t>Through e-mail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1" grpId="1" animBg="1"/>
      <p:bldP spid="3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6781800" cy="715963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Escalation Mechanism</a:t>
            </a:r>
          </a:p>
        </p:txBody>
      </p:sp>
      <p:pic>
        <p:nvPicPr>
          <p:cNvPr id="98307" name="Picture 3" descr="g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743200"/>
            <a:ext cx="306228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715000"/>
          </a:xfrm>
        </p:spPr>
        <p:txBody>
          <a:bodyPr/>
          <a:lstStyle/>
          <a:p>
            <a:pPr marL="274320" indent="-274320" algn="just">
              <a:lnSpc>
                <a:spcPct val="150000"/>
              </a:lnSpc>
              <a:spcBef>
                <a:spcPts val="28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Book Antiqua" pitchFamily="18" charset="0"/>
              </a:rPr>
              <a:t>CGMS has automatic and manual escalation mechanism for monitoring the status of the grievance.</a:t>
            </a:r>
          </a:p>
          <a:p>
            <a:pPr marL="274320" indent="-274320" algn="just">
              <a:lnSpc>
                <a:spcPct val="150000"/>
              </a:lnSpc>
              <a:spcBef>
                <a:spcPts val="28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Book Antiqua" pitchFamily="18" charset="0"/>
              </a:rPr>
              <a:t>Maker-Checker concept in case of resolution of all the 'Escalated Grievances‘</a:t>
            </a:r>
          </a:p>
          <a:p>
            <a:pPr marL="274320" indent="-274320" algn="just">
              <a:lnSpc>
                <a:spcPct val="150000"/>
              </a:lnSpc>
              <a:spcBef>
                <a:spcPts val="28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Book Antiqua" pitchFamily="18" charset="0"/>
              </a:rPr>
              <a:t>If the subscriber does not receive any response within 30 days or are not satisfied with the resolution by CRA, he can apply to the Grievance </a:t>
            </a:r>
            <a:r>
              <a:rPr lang="en-US" sz="2000" b="0" dirty="0" err="1" smtClean="0">
                <a:latin typeface="Book Antiqua" pitchFamily="18" charset="0"/>
              </a:rPr>
              <a:t>Redressal</a:t>
            </a:r>
            <a:r>
              <a:rPr lang="en-US" sz="2000" b="0" dirty="0" smtClean="0">
                <a:latin typeface="Book Antiqua" pitchFamily="18" charset="0"/>
              </a:rPr>
              <a:t> Cell (GRC) of PFRDA. </a:t>
            </a:r>
          </a:p>
          <a:p>
            <a:pPr marL="274320" indent="-274320" algn="just">
              <a:lnSpc>
                <a:spcPct val="150000"/>
              </a:lnSpc>
              <a:spcBef>
                <a:spcPts val="280"/>
              </a:spcBef>
              <a:buSzPct val="80000"/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Book Antiqua" pitchFamily="18" charset="0"/>
              </a:rPr>
              <a:t> There will three (3) levels of resolution, namely L1, L2 and L3 for Grievances raised against CRA. 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2000" b="0" dirty="0" smtClean="0">
                <a:latin typeface="Book Antiqua" pitchFamily="18" charset="0"/>
              </a:rPr>
              <a:t> </a:t>
            </a:r>
            <a:r>
              <a:rPr lang="en-US" sz="1800" b="0" dirty="0" smtClean="0">
                <a:latin typeface="Book Antiqua" pitchFamily="18" charset="0"/>
              </a:rPr>
              <a:t>L1 will be the initial level for grievance received.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b="0" dirty="0" smtClean="0">
                <a:latin typeface="Book Antiqua" pitchFamily="18" charset="0"/>
              </a:rPr>
              <a:t>L2 will be the second level of resolution with 1st level of escalation.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sz="1800" b="0" dirty="0" smtClean="0">
                <a:latin typeface="Book Antiqua" pitchFamily="18" charset="0"/>
              </a:rPr>
              <a:t>L3 will be the specialized and unified grievance resolving team and with 2nd level of escalation.</a:t>
            </a:r>
          </a:p>
          <a:p>
            <a:pPr marL="395288" indent="-395288" algn="just">
              <a:lnSpc>
                <a:spcPct val="150000"/>
              </a:lnSpc>
              <a:buSzPct val="80000"/>
              <a:buFont typeface="Wingdings" pitchFamily="2" charset="2"/>
              <a:buChar char="q"/>
              <a:defRPr/>
            </a:pPr>
            <a:endParaRPr lang="en-US" sz="2000" b="0" dirty="0" smtClean="0">
              <a:latin typeface="Book Antiqua" pitchFamily="18" charset="0"/>
            </a:endParaRPr>
          </a:p>
          <a:p>
            <a:pPr marL="0" indent="0" algn="just">
              <a:buFont typeface="Arial" pitchFamily="34" charset="0"/>
              <a:buChar char="•"/>
              <a:defRPr/>
            </a:pPr>
            <a:endParaRPr lang="en-US" sz="2800" b="0" dirty="0" smtClean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219200" y="350838"/>
            <a:ext cx="6781800" cy="715962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Some Example of Grievances</a:t>
            </a:r>
          </a:p>
        </p:txBody>
      </p:sp>
      <p:pic>
        <p:nvPicPr>
          <p:cNvPr id="99331" name="Picture 4" descr="g 5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00200"/>
            <a:ext cx="2819400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2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57800"/>
          </a:xfrm>
        </p:spPr>
        <p:txBody>
          <a:bodyPr/>
          <a:lstStyle/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Incorrect PRAN account details (on registration).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Statement of Transaction not received. 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Change request updated incorrectly.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Change request given but not updated in account.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Switch instruction executed incorrectly.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Switch instruction not executed.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Delay in executing switch instruction.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T-Pin/I-Pin not received.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Request for duplicate PRAN card not initiated.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Request for I-Pin/T-Pin reissue not initiated.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Contribution amount not reflected in account.</a:t>
            </a:r>
          </a:p>
          <a:p>
            <a:pPr marL="395288" indent="-395288" algn="just">
              <a:buSzPct val="80000"/>
              <a:buFont typeface="Wingdings" pitchFamily="2" charset="2"/>
              <a:buChar char="q"/>
            </a:pPr>
            <a:r>
              <a:rPr lang="en-US" sz="2400" b="0" smtClean="0">
                <a:latin typeface="Book Antiqua" pitchFamily="18" charset="0"/>
              </a:rPr>
              <a:t>Incorrect contribution amount reflected.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64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How to Subscribe in NPS</a:t>
            </a:r>
          </a:p>
        </p:txBody>
      </p:sp>
      <p:pic>
        <p:nvPicPr>
          <p:cNvPr id="100355" name="Picture 2" descr="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28600"/>
            <a:ext cx="2090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410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Whom to approach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To distribute NPS, PFRDA has  appointed –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58 entities to function as Points of Presence (POPs)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29000+ 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Points of Presence-Service Provider (POP-SPs) branches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List of POP-SPs available at </a:t>
            </a:r>
          </a:p>
          <a:p>
            <a:pPr lvl="1" algn="just">
              <a:lnSpc>
                <a:spcPct val="120000"/>
              </a:lnSpc>
              <a:buClr>
                <a:srgbClr val="CC3300"/>
              </a:buClr>
            </a:pPr>
            <a:endParaRPr lang="en-US" sz="1800" b="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7800" y="3200400"/>
          <a:ext cx="6096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410200" cy="715963"/>
          </a:xfrm>
        </p:spPr>
        <p:txBody>
          <a:bodyPr/>
          <a:lstStyle/>
          <a:p>
            <a:r>
              <a:rPr lang="en-US" sz="3200" smtClean="0">
                <a:latin typeface="Book Antiqua" pitchFamily="18" charset="0"/>
              </a:rPr>
              <a:t>Eligibility Criteria in NPS</a:t>
            </a:r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400" b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NPS Eligibility Criteria</a:t>
            </a:r>
          </a:p>
          <a:p>
            <a:pPr lvl="1" algn="just">
              <a:lnSpc>
                <a:spcPct val="120000"/>
              </a:lnSpc>
              <a:buClr>
                <a:srgbClr val="CC3300"/>
              </a:buClr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algn="just">
              <a:lnSpc>
                <a:spcPct val="120000"/>
              </a:lnSpc>
              <a:buClr>
                <a:srgbClr val="CC3300"/>
              </a:buClr>
              <a:buFont typeface="Wingdings" pitchFamily="2" charset="2"/>
              <a:buChar char="Ü"/>
            </a:pPr>
            <a:endParaRPr lang="en-US" sz="1800" b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endParaRPr lang="en-US" sz="1800" smtClean="0"/>
          </a:p>
        </p:txBody>
      </p:sp>
      <p:graphicFrame>
        <p:nvGraphicFramePr>
          <p:cNvPr id="92189" name="Group 29"/>
          <p:cNvGraphicFramePr>
            <a:graphicFrameLocks noGrp="1"/>
          </p:cNvGraphicFramePr>
          <p:nvPr/>
        </p:nvGraphicFramePr>
        <p:xfrm>
          <a:off x="685800" y="2057400"/>
          <a:ext cx="7543800" cy="4142105"/>
        </p:xfrm>
        <a:graphic>
          <a:graphicData uri="http://schemas.openxmlformats.org/drawingml/2006/table">
            <a:tbl>
              <a:tblPr/>
              <a:tblGrid>
                <a:gridCol w="3771900"/>
                <a:gridCol w="3771900"/>
              </a:tblGrid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Tier I Account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Tier II Account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Entry Age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- Min: 18 years; Max:60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 Antiqua" pitchFamily="18" charset="0"/>
                        <a:ea typeface="ＭＳ Ｐゴシック"/>
                        <a:cs typeface="Lucida Sans Unicode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Any subscriber who has an active “Tier I” account under NPS can open Tier II Account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Subscriber should be an Indian Citizen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4250">
                <a:tc>
                  <a:txBody>
                    <a:bodyPr/>
                    <a:lstStyle/>
                    <a:p>
                      <a:pPr marL="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Subscriber should comply with the Know Your Customer (KYC) norms as detailed in the subscriber registration form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 Antiqua" pitchFamily="18" charset="0"/>
                          <a:ea typeface="ＭＳ Ｐゴシック"/>
                          <a:cs typeface="Lucida Sans Unicode" pitchFamily="34" charset="0"/>
                        </a:rPr>
                        <a:t>Subscriber should not be holding any pre-existing account under NPS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Subscriber registration forms availability –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Forms available at the nearest POP &amp; POP-SP branch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Online –</a:t>
            </a:r>
            <a:r>
              <a:rPr lang="en-US" sz="2000" b="0" dirty="0" smtClean="0">
                <a:solidFill>
                  <a:srgbClr val="FF0000"/>
                </a:solidFill>
                <a:latin typeface="Book Antiqua" pitchFamily="18" charset="0"/>
                <a:cs typeface="Arial" pitchFamily="34" charset="0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  <a:hlinkClick r:id="rId2"/>
              </a:rPr>
              <a:t>www.npscra.nsdl.co.in</a:t>
            </a: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Types of forms – </a:t>
            </a:r>
            <a:endParaRPr lang="en-US" sz="2000" dirty="0" smtClean="0"/>
          </a:p>
        </p:txBody>
      </p:sp>
      <p:graphicFrame>
        <p:nvGraphicFramePr>
          <p:cNvPr id="4" name="Diagram 3"/>
          <p:cNvGraphicFramePr/>
          <p:nvPr/>
        </p:nvGraphicFramePr>
        <p:xfrm>
          <a:off x="685800" y="3886200"/>
          <a:ext cx="72390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55" name="Title 1"/>
          <p:cNvSpPr txBox="1">
            <a:spLocks/>
          </p:cNvSpPr>
          <p:nvPr/>
        </p:nvSpPr>
        <p:spPr bwMode="auto">
          <a:xfrm>
            <a:off x="1143000" y="381000"/>
            <a:ext cx="541020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1">
                <a:solidFill>
                  <a:schemeClr val="bg1"/>
                </a:solidFill>
                <a:latin typeface="Book Antiqua" pitchFamily="18" charset="0"/>
              </a:rPr>
              <a:t>NPS Registration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8"/>
            <a:ext cx="8229600" cy="5440362"/>
          </a:xfrm>
        </p:spPr>
        <p:txBody>
          <a:bodyPr/>
          <a:lstStyle/>
          <a:p>
            <a:pPr marL="11430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KYC documents to be mandatorily submitted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 Proof of identity (Copy of any one)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427" name="Title 1"/>
          <p:cNvSpPr txBox="1">
            <a:spLocks/>
          </p:cNvSpPr>
          <p:nvPr/>
        </p:nvSpPr>
        <p:spPr bwMode="auto">
          <a:xfrm>
            <a:off x="1143000" y="381000"/>
            <a:ext cx="624840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1">
                <a:solidFill>
                  <a:schemeClr val="bg1"/>
                </a:solidFill>
                <a:latin typeface="Book Antiqua" pitchFamily="18" charset="0"/>
              </a:rPr>
              <a:t>Know Your Customer Docs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1800225"/>
            <a:ext cx="7543800" cy="42780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>
            <a:spAutoFit/>
          </a:bodyPr>
          <a:lstStyle/>
          <a:p>
            <a:pPr marL="228600" indent="-228600" algn="just">
              <a:buFontTx/>
              <a:buAutoNum type="arabicPlain"/>
              <a:defRPr/>
            </a:pPr>
            <a:r>
              <a:rPr lang="en-US" sz="1600" dirty="0" smtClean="0">
                <a:latin typeface="Book Antiqua" pitchFamily="18" charset="0"/>
              </a:rPr>
              <a:t>Passport issued by GOI</a:t>
            </a:r>
            <a:r>
              <a:rPr lang="en-US" sz="1600" dirty="0">
                <a:latin typeface="Book Antiqua" pitchFamily="18" charset="0"/>
              </a:rPr>
              <a:t>	</a:t>
            </a:r>
          </a:p>
          <a:p>
            <a:pPr marL="228600" indent="-228600" algn="just">
              <a:buFontTx/>
              <a:buAutoNum type="arabicPlain" startAt="2"/>
              <a:defRPr/>
            </a:pPr>
            <a:r>
              <a:rPr lang="en-US" sz="1600" dirty="0" smtClean="0">
                <a:latin typeface="Book Antiqua" pitchFamily="18" charset="0"/>
              </a:rPr>
              <a:t>Ration Card with Photographs</a:t>
            </a:r>
            <a:r>
              <a:rPr lang="en-US" sz="1600" dirty="0">
                <a:latin typeface="Book Antiqua" pitchFamily="18" charset="0"/>
              </a:rPr>
              <a:t>		</a:t>
            </a:r>
          </a:p>
          <a:p>
            <a:pPr marL="228600" indent="-228600" algn="just">
              <a:buFontTx/>
              <a:buAutoNum type="arabicPlain" startAt="3"/>
              <a:defRPr/>
            </a:pPr>
            <a:r>
              <a:rPr lang="en-US" sz="1600" dirty="0" smtClean="0">
                <a:latin typeface="Book Antiqua" pitchFamily="18" charset="0"/>
              </a:rPr>
              <a:t>Bank pass book or certificate with photograph</a:t>
            </a:r>
            <a:r>
              <a:rPr lang="en-US" sz="1600" dirty="0">
                <a:latin typeface="Book Antiqua" pitchFamily="18" charset="0"/>
              </a:rPr>
              <a:t>	</a:t>
            </a:r>
            <a:endParaRPr lang="en-US" sz="1600" dirty="0" smtClean="0">
              <a:latin typeface="Book Antiqua" pitchFamily="18" charset="0"/>
            </a:endParaRP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600" dirty="0" smtClean="0">
                <a:latin typeface="Book Antiqua" pitchFamily="18" charset="0"/>
              </a:rPr>
              <a:t>Voters Identity card with the photograph and residential address 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600" dirty="0" err="1" smtClean="0">
                <a:latin typeface="Book Antiqua" pitchFamily="18" charset="0"/>
              </a:rPr>
              <a:t>Aadhar</a:t>
            </a:r>
            <a:r>
              <a:rPr lang="en-US" sz="1600" dirty="0" smtClean="0">
                <a:latin typeface="Book Antiqua" pitchFamily="18" charset="0"/>
              </a:rPr>
              <a:t> Card / letter issued by Unique Identification Authority of India.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600" dirty="0" smtClean="0">
                <a:latin typeface="Book Antiqua" pitchFamily="18" charset="0"/>
              </a:rPr>
              <a:t>Job cards issued by NREGA duly signed by an officer of the state Government.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600" dirty="0" smtClean="0">
                <a:latin typeface="Book Antiqua" pitchFamily="18" charset="0"/>
              </a:rPr>
              <a:t>Photo identity card issued by government, defense, paramilitary and Police Departments</a:t>
            </a:r>
            <a:r>
              <a:rPr lang="en-US" sz="1600" dirty="0">
                <a:latin typeface="Book Antiqua" pitchFamily="18" charset="0"/>
              </a:rPr>
              <a:t>	</a:t>
            </a:r>
          </a:p>
          <a:p>
            <a:pPr marL="228600" indent="-228600" algn="just">
              <a:buFontTx/>
              <a:buAutoNum type="arabicPlain" startAt="8"/>
              <a:defRPr/>
            </a:pPr>
            <a:r>
              <a:rPr lang="en-US" sz="1600" dirty="0" smtClean="0">
                <a:latin typeface="Book Antiqua" pitchFamily="18" charset="0"/>
              </a:rPr>
              <a:t>Valid Driving License with Photograph</a:t>
            </a:r>
            <a:endParaRPr lang="en-US" sz="1600" dirty="0">
              <a:latin typeface="Book Antiqua" pitchFamily="18" charset="0"/>
            </a:endParaRPr>
          </a:p>
          <a:p>
            <a:pPr marL="228600" indent="-228600" algn="just">
              <a:buFontTx/>
              <a:buAutoNum type="arabicPlain" startAt="8"/>
              <a:defRPr/>
            </a:pPr>
            <a:r>
              <a:rPr lang="en-US" sz="1600" dirty="0">
                <a:latin typeface="Book Antiqua" pitchFamily="18" charset="0"/>
              </a:rPr>
              <a:t>PAN Card </a:t>
            </a:r>
            <a:r>
              <a:rPr lang="en-US" sz="1600" dirty="0" smtClean="0">
                <a:latin typeface="Book Antiqua" pitchFamily="18" charset="0"/>
              </a:rPr>
              <a:t>issued by Income tax department</a:t>
            </a:r>
            <a:endParaRPr lang="en-US" sz="1600" dirty="0">
              <a:latin typeface="Book Antiqua" pitchFamily="18" charset="0"/>
            </a:endParaRPr>
          </a:p>
          <a:p>
            <a:pPr marL="228600" indent="-228600" algn="just">
              <a:buFontTx/>
              <a:buAutoNum type="arabicPlain" startAt="8"/>
              <a:defRPr/>
            </a:pPr>
            <a:r>
              <a:rPr lang="en-US" sz="1600" dirty="0">
                <a:latin typeface="Book Antiqua" pitchFamily="18" charset="0"/>
              </a:rPr>
              <a:t>Certificate of identity signed by a Member of Parliament or Member of Legislative </a:t>
            </a:r>
            <a:r>
              <a:rPr lang="en-US" sz="1600" dirty="0" smtClean="0">
                <a:latin typeface="Book Antiqua" pitchFamily="18" charset="0"/>
              </a:rPr>
              <a:t>Assembly.</a:t>
            </a:r>
          </a:p>
          <a:p>
            <a:pPr marL="228600" indent="-228600" algn="just">
              <a:buFontTx/>
              <a:buAutoNum type="arabicPlain" startAt="8"/>
              <a:defRPr/>
            </a:pPr>
            <a:r>
              <a:rPr lang="en-US" sz="1600" dirty="0" smtClean="0">
                <a:latin typeface="Book Antiqua" pitchFamily="18" charset="0"/>
              </a:rPr>
              <a:t>Ex – </a:t>
            </a:r>
            <a:r>
              <a:rPr lang="en-US" sz="1600" dirty="0" smtClean="0">
                <a:latin typeface="Book Antiqua" pitchFamily="18" charset="0"/>
              </a:rPr>
              <a:t>service </a:t>
            </a:r>
            <a:r>
              <a:rPr lang="en-US" sz="1600" dirty="0" smtClean="0">
                <a:latin typeface="Book Antiqua" pitchFamily="18" charset="0"/>
              </a:rPr>
              <a:t>Man Card issued by Ministry of Defense to their </a:t>
            </a:r>
            <a:r>
              <a:rPr lang="en-US" sz="1600" dirty="0" smtClean="0">
                <a:latin typeface="Book Antiqua" pitchFamily="18" charset="0"/>
              </a:rPr>
              <a:t>employees</a:t>
            </a:r>
            <a:endParaRPr lang="en-US" sz="1600" dirty="0" smtClean="0">
              <a:latin typeface="Book Antiqua" pitchFamily="18" charset="0"/>
            </a:endParaRPr>
          </a:p>
          <a:p>
            <a:pPr marL="228600" indent="-228600" algn="just">
              <a:buFontTx/>
              <a:buAutoNum type="arabicPlain" startAt="8"/>
              <a:defRPr/>
            </a:pPr>
            <a:r>
              <a:rPr lang="en-US" sz="1600" dirty="0" smtClean="0">
                <a:latin typeface="Book Antiqua" pitchFamily="18" charset="0"/>
              </a:rPr>
              <a:t>Photo credit card.</a:t>
            </a:r>
            <a:endParaRPr lang="en-US" sz="1600" dirty="0">
              <a:latin typeface="Book Antiqua" pitchFamily="18" charset="0"/>
            </a:endParaRPr>
          </a:p>
          <a:p>
            <a:pPr marL="228600" indent="-228600" algn="just">
              <a:defRPr/>
            </a:pPr>
            <a:endParaRPr lang="en-US" sz="1600" dirty="0">
              <a:latin typeface="Book Antiqua" pitchFamily="18" charset="0"/>
            </a:endParaRPr>
          </a:p>
          <a:p>
            <a:pPr algn="just">
              <a:defRPr/>
            </a:pPr>
            <a:r>
              <a:rPr lang="en-US" sz="1600" b="1" dirty="0">
                <a:latin typeface="Book Antiqua" pitchFamily="18" charset="0"/>
              </a:rPr>
              <a:t>Note: Subscriber is required to bring original documents &amp; two self-attested photocopies (Originals will be returned over-the-counter after verification)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86800" cy="5715000"/>
          </a:xfrm>
        </p:spPr>
        <p:txBody>
          <a:bodyPr/>
          <a:lstStyle/>
          <a:p>
            <a:pPr marL="11430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z="18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KYC documents to be mandatorily </a:t>
            </a:r>
            <a:r>
              <a:rPr lang="en-US" sz="18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submitted Address </a:t>
            </a:r>
            <a:r>
              <a:rPr lang="en-US" sz="18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proof (Copy of any one)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4451" name="Title 1"/>
          <p:cNvSpPr txBox="1">
            <a:spLocks/>
          </p:cNvSpPr>
          <p:nvPr/>
        </p:nvSpPr>
        <p:spPr bwMode="auto">
          <a:xfrm>
            <a:off x="1143000" y="381000"/>
            <a:ext cx="647700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1">
                <a:solidFill>
                  <a:schemeClr val="bg1"/>
                </a:solidFill>
                <a:latin typeface="Book Antiqua" pitchFamily="18" charset="0"/>
              </a:rPr>
              <a:t>Know Your Customer Docs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1371600"/>
            <a:ext cx="8915400" cy="5078313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228600" indent="-228600" algn="just">
              <a:buFontTx/>
              <a:buAutoNum type="arabicPlain"/>
              <a:defRPr/>
            </a:pPr>
            <a:r>
              <a:rPr lang="en-US" sz="1400" dirty="0" smtClean="0">
                <a:latin typeface="Book Antiqua" pitchFamily="18" charset="0"/>
              </a:rPr>
              <a:t>Passport issued by GOI	</a:t>
            </a:r>
          </a:p>
          <a:p>
            <a:pPr marL="228600" indent="-228600" algn="just">
              <a:buFontTx/>
              <a:buAutoNum type="arabicPlain" startAt="2"/>
              <a:defRPr/>
            </a:pPr>
            <a:r>
              <a:rPr lang="en-US" sz="1400" dirty="0" smtClean="0">
                <a:latin typeface="Book Antiqua" pitchFamily="18" charset="0"/>
              </a:rPr>
              <a:t>Ration Card with Photographs		</a:t>
            </a:r>
          </a:p>
          <a:p>
            <a:pPr marL="228600" indent="-228600" algn="just">
              <a:buFontTx/>
              <a:buAutoNum type="arabicPlain" startAt="3"/>
              <a:defRPr/>
            </a:pPr>
            <a:r>
              <a:rPr lang="en-US" sz="1400" dirty="0" smtClean="0">
                <a:latin typeface="Book Antiqua" pitchFamily="18" charset="0"/>
              </a:rPr>
              <a:t>Bank pass book or certificate with photograph	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Voters Identity card with the photograph and residential address 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Valid Driving License with Photograph and residential address.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Letter from any </a:t>
            </a:r>
            <a:r>
              <a:rPr lang="en-US" sz="1400" dirty="0" err="1" smtClean="0">
                <a:latin typeface="Book Antiqua" pitchFamily="18" charset="0"/>
              </a:rPr>
              <a:t>recognised</a:t>
            </a:r>
            <a:r>
              <a:rPr lang="en-US" sz="1400" dirty="0" smtClean="0">
                <a:latin typeface="Book Antiqua" pitchFamily="18" charset="0"/>
              </a:rPr>
              <a:t> public authority at the level of </a:t>
            </a:r>
            <a:r>
              <a:rPr lang="en-US" sz="1400" dirty="0" err="1" smtClean="0">
                <a:latin typeface="Book Antiqua" pitchFamily="18" charset="0"/>
              </a:rPr>
              <a:t>gazetted</a:t>
            </a:r>
            <a:r>
              <a:rPr lang="en-US" sz="1400" dirty="0" smtClean="0">
                <a:latin typeface="Book Antiqua" pitchFamily="18" charset="0"/>
              </a:rPr>
              <a:t> officer like District Magistrate, Divisional Commissioner, BDDO, </a:t>
            </a:r>
            <a:r>
              <a:rPr lang="en-US" sz="1400" dirty="0" err="1" smtClean="0">
                <a:latin typeface="Book Antiqua" pitchFamily="18" charset="0"/>
              </a:rPr>
              <a:t>Tehsildar</a:t>
            </a:r>
            <a:r>
              <a:rPr lang="en-US" sz="1400" dirty="0" smtClean="0">
                <a:latin typeface="Book Antiqua" pitchFamily="18" charset="0"/>
              </a:rPr>
              <a:t>, </a:t>
            </a:r>
            <a:r>
              <a:rPr lang="en-US" sz="1400" dirty="0" err="1" smtClean="0">
                <a:latin typeface="Book Antiqua" pitchFamily="18" charset="0"/>
              </a:rPr>
              <a:t>Mandal</a:t>
            </a:r>
            <a:r>
              <a:rPr lang="en-US" sz="1400" dirty="0" smtClean="0">
                <a:latin typeface="Book Antiqua" pitchFamily="18" charset="0"/>
              </a:rPr>
              <a:t> revenue officer, </a:t>
            </a:r>
            <a:r>
              <a:rPr lang="en-US" sz="1400" dirty="0" err="1" smtClean="0">
                <a:latin typeface="Book Antiqua" pitchFamily="18" charset="0"/>
              </a:rPr>
              <a:t>Judical</a:t>
            </a:r>
            <a:r>
              <a:rPr lang="en-US" sz="1400" dirty="0" smtClean="0">
                <a:latin typeface="Book Antiqua" pitchFamily="18" charset="0"/>
              </a:rPr>
              <a:t> Magistrate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Certificate </a:t>
            </a:r>
            <a:r>
              <a:rPr lang="en-US" sz="1400" dirty="0">
                <a:latin typeface="Book Antiqua" pitchFamily="18" charset="0"/>
              </a:rPr>
              <a:t>of address </a:t>
            </a:r>
            <a:r>
              <a:rPr lang="en-US" sz="1400" dirty="0" smtClean="0">
                <a:latin typeface="Book Antiqua" pitchFamily="18" charset="0"/>
              </a:rPr>
              <a:t>with </a:t>
            </a:r>
            <a:r>
              <a:rPr lang="en-US" sz="1400" dirty="0" smtClean="0">
                <a:latin typeface="Book Antiqua" pitchFamily="18" charset="0"/>
              </a:rPr>
              <a:t>photograph </a:t>
            </a:r>
            <a:r>
              <a:rPr lang="en-US" sz="1400" dirty="0" smtClean="0">
                <a:latin typeface="Book Antiqua" pitchFamily="18" charset="0"/>
              </a:rPr>
              <a:t>signed by </a:t>
            </a:r>
            <a:r>
              <a:rPr lang="en-US" sz="1400" dirty="0">
                <a:latin typeface="Book Antiqua" pitchFamily="18" charset="0"/>
              </a:rPr>
              <a:t>a Member of Parliament or Member of Legislative </a:t>
            </a:r>
            <a:r>
              <a:rPr lang="en-US" sz="1400" dirty="0" smtClean="0">
                <a:latin typeface="Book Antiqua" pitchFamily="18" charset="0"/>
              </a:rPr>
              <a:t>Assembly.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err="1" smtClean="0">
                <a:latin typeface="Book Antiqua" pitchFamily="18" charset="0"/>
              </a:rPr>
              <a:t>Aadhar</a:t>
            </a:r>
            <a:r>
              <a:rPr lang="en-US" sz="1400" dirty="0" smtClean="0">
                <a:latin typeface="Book Antiqua" pitchFamily="18" charset="0"/>
              </a:rPr>
              <a:t> Card / letter issued by Unique Identification Authority of India clearly showing the address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Job cards issued by NREGA duly signed by an officer of the state Government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Latest Electricity / Water Bill in the name of the subscriber/ </a:t>
            </a:r>
            <a:r>
              <a:rPr lang="en-US" sz="1400" dirty="0" err="1" smtClean="0">
                <a:latin typeface="Book Antiqua" pitchFamily="18" charset="0"/>
              </a:rPr>
              <a:t>claimaint</a:t>
            </a:r>
            <a:r>
              <a:rPr lang="en-US" sz="1400" dirty="0" smtClean="0">
                <a:latin typeface="Book Antiqua" pitchFamily="18" charset="0"/>
              </a:rPr>
              <a:t> and showing the address (less than 6 months old)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Latest Telephone bill in the name of the subscriber/ </a:t>
            </a:r>
            <a:r>
              <a:rPr lang="en-US" sz="1400" dirty="0" err="1" smtClean="0">
                <a:latin typeface="Book Antiqua" pitchFamily="18" charset="0"/>
              </a:rPr>
              <a:t>claimaint</a:t>
            </a:r>
            <a:r>
              <a:rPr lang="en-US" sz="1400" dirty="0" smtClean="0">
                <a:latin typeface="Book Antiqua" pitchFamily="18" charset="0"/>
              </a:rPr>
              <a:t> and showing the address (less than 6 months old)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Latest property / house tax receipt (not more than 1 year old)</a:t>
            </a:r>
          </a:p>
          <a:p>
            <a:pPr marL="228600" indent="-228600" algn="just">
              <a:buFontTx/>
              <a:buAutoNum type="arabicPlain" startAt="4"/>
              <a:defRPr/>
            </a:pPr>
            <a:r>
              <a:rPr lang="en-US" sz="1400" dirty="0" smtClean="0">
                <a:latin typeface="Book Antiqua" pitchFamily="18" charset="0"/>
              </a:rPr>
              <a:t>Existing valid registered lease agreement of the house on stamp paper (incase of rented / leased </a:t>
            </a:r>
            <a:r>
              <a:rPr lang="en-US" sz="1400" dirty="0" smtClean="0">
                <a:latin typeface="Book Antiqua" pitchFamily="18" charset="0"/>
              </a:rPr>
              <a:t>accommodation)</a:t>
            </a:r>
            <a:endParaRPr lang="en-US" sz="1400" dirty="0" smtClean="0">
              <a:latin typeface="Book Antiqua" pitchFamily="18" charset="0"/>
            </a:endParaRPr>
          </a:p>
          <a:p>
            <a:pPr marL="228600" indent="-228600" algn="just">
              <a:defRPr/>
            </a:pPr>
            <a:endParaRPr lang="en-US" sz="1400" dirty="0" smtClean="0">
              <a:latin typeface="Book Antiqua" pitchFamily="18" charset="0"/>
            </a:endParaRPr>
          </a:p>
          <a:p>
            <a:pPr>
              <a:defRPr/>
            </a:pPr>
            <a:r>
              <a:rPr lang="en-US" sz="1400" b="1" dirty="0" smtClean="0">
                <a:latin typeface="Book Antiqua" pitchFamily="18" charset="0"/>
              </a:rPr>
              <a:t>Note</a:t>
            </a:r>
            <a:r>
              <a:rPr lang="en-US" sz="1400" b="1" dirty="0">
                <a:latin typeface="Book Antiqua" pitchFamily="18" charset="0"/>
              </a:rPr>
              <a:t>: 1) Proof of Address mentioned in Sr. No. 1 to 7 should not be more than six months old on the date of application. </a:t>
            </a:r>
          </a:p>
          <a:p>
            <a:pPr>
              <a:defRPr/>
            </a:pPr>
            <a:r>
              <a:rPr lang="en-US" sz="1400" b="1" dirty="0">
                <a:latin typeface="Book Antiqua" pitchFamily="18" charset="0"/>
              </a:rPr>
              <a:t>2) You are required to bring original documents &amp; two self-attested photocopies (Originals will be returned over-the-counter after verification</a:t>
            </a:r>
            <a:r>
              <a:rPr lang="en-US" sz="1600" b="1" dirty="0">
                <a:latin typeface="Book Antiqua" pitchFamily="18" charset="0"/>
              </a:rPr>
              <a:t>)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marL="11430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q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KYC documents to be mandatorily can be submitted as </a:t>
            </a:r>
          </a:p>
          <a:p>
            <a:pPr marL="11430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   date of birth proof: 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Passport 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Voter’s Identity Card 	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Driving License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PAN Card 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r>
              <a:rPr lang="en-US" sz="2000" b="0" kern="120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  Matriculation Certificate</a:t>
            </a:r>
          </a:p>
          <a:p>
            <a:pPr marL="514350" lvl="1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Wingdings" pitchFamily="2" charset="2"/>
              <a:buChar char="ü"/>
              <a:defRPr/>
            </a:pPr>
            <a:endParaRPr lang="en-US" sz="2000" b="0" kern="120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105475" name="Title 1"/>
          <p:cNvSpPr txBox="1">
            <a:spLocks/>
          </p:cNvSpPr>
          <p:nvPr/>
        </p:nvSpPr>
        <p:spPr bwMode="auto">
          <a:xfrm>
            <a:off x="1143000" y="381000"/>
            <a:ext cx="6400800" cy="715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1">
                <a:solidFill>
                  <a:schemeClr val="bg1"/>
                </a:solidFill>
                <a:latin typeface="Book Antiqua" pitchFamily="18" charset="0"/>
              </a:rPr>
              <a:t>Know Your Customer Docs</a:t>
            </a:r>
          </a:p>
        </p:txBody>
      </p:sp>
      <p:pic>
        <p:nvPicPr>
          <p:cNvPr id="105476" name="Picture 4" descr="KYC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435100"/>
            <a:ext cx="19812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81000"/>
            <a:ext cx="5410200" cy="715963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Book Antiqua" pitchFamily="18" charset="0"/>
              </a:rPr>
              <a:t>NPS Intermediaries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724400" cy="4114800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Book Antiqua" pitchFamily="18" charset="0"/>
              </a:rPr>
              <a:t>First point of interface between voluntary subscriber and NPS architecture</a:t>
            </a: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1600" dirty="0" smtClean="0">
                <a:latin typeface="Book Antiqua" pitchFamily="18" charset="0"/>
              </a:rPr>
              <a:t>Provides NPS services to subscriber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Subscriber Registration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Regular subscriber’s contribution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Change in subscriber details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Change of investment scheme/fund manager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Processing of withdrawal request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Processing of request for subscriber shifting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Issuance of printed Account statement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>
                <a:latin typeface="Book Antiqua" pitchFamily="18" charset="0"/>
              </a:rPr>
              <a:t>Any other service prescribed by PFRDA</a:t>
            </a:r>
          </a:p>
        </p:txBody>
      </p:sp>
      <p:sp>
        <p:nvSpPr>
          <p:cNvPr id="6" name="Horizontal Scroll 5"/>
          <p:cNvSpPr/>
          <p:nvPr/>
        </p:nvSpPr>
        <p:spPr>
          <a:xfrm>
            <a:off x="381000" y="1143000"/>
            <a:ext cx="4191000" cy="685800"/>
          </a:xfrm>
          <a:prstGeom prst="horizontalScroll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/>
              <a:t>Points of Presence (POP)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3390900" y="3848100"/>
            <a:ext cx="3733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3276600"/>
            <a:ext cx="25146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39 Organizations are selected by PFRDA to act as Point of Presence (POP)</a:t>
            </a:r>
          </a:p>
          <a:p>
            <a:pPr algn="ctr">
              <a:defRPr/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Under NPS</a:t>
            </a:r>
          </a:p>
          <a:p>
            <a:pPr algn="ctr">
              <a:defRPr/>
            </a:pPr>
            <a:endParaRPr lang="en-US" sz="1600" b="1" dirty="0">
              <a:solidFill>
                <a:schemeClr val="accent3">
                  <a:lumMod val="75000"/>
                </a:schemeClr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List is provided in next slide</a:t>
            </a:r>
          </a:p>
        </p:txBody>
      </p:sp>
      <p:pic>
        <p:nvPicPr>
          <p:cNvPr id="26631" name="Picture 6" descr="meeting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208088"/>
            <a:ext cx="2286000" cy="189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410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Enrollment Procedure</a:t>
            </a:r>
          </a:p>
        </p:txBody>
      </p:sp>
      <p:pic>
        <p:nvPicPr>
          <p:cNvPr id="106499" name="Picture 3" descr="regi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419600"/>
            <a:ext cx="2971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229600" cy="4525963"/>
          </a:xfrm>
        </p:spPr>
        <p:txBody>
          <a:bodyPr/>
          <a:lstStyle/>
          <a:p>
            <a:pPr algn="just">
              <a:lnSpc>
                <a:spcPct val="120000"/>
              </a:lnSpc>
              <a:buSzPct val="80000"/>
            </a:pPr>
            <a:r>
              <a:rPr lang="en-US" sz="28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Procedure for registration in NPS</a:t>
            </a:r>
          </a:p>
          <a:p>
            <a:pPr marL="573088" lvl="1" indent="-341313"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Fill up the mandatory fields on the Subscriber registration form.</a:t>
            </a:r>
          </a:p>
          <a:p>
            <a:pPr marL="573088" lvl="1" indent="-341313"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Submit KYC documents supporting Proof of identity, address and date of birth.</a:t>
            </a:r>
          </a:p>
          <a:p>
            <a:pPr marL="573088" lvl="1" indent="-341313"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Submission of form to the POP-SP.</a:t>
            </a:r>
          </a:p>
          <a:p>
            <a:pPr marL="573088" lvl="1" indent="-341313"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Subscriber to make first contribution with a minimum amount of Rs. 500 for Tier I &amp; Rs. 1000 for Tier II account.</a:t>
            </a:r>
          </a:p>
          <a:p>
            <a:pPr marL="573088" lvl="1" indent="-341313" algn="just">
              <a:lnSpc>
                <a:spcPct val="120000"/>
              </a:lnSpc>
              <a:buSzPct val="80000"/>
              <a:buFont typeface="Wingdings" pitchFamily="2" charset="2"/>
              <a:buChar char="q"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Issuance of receipt number by POP-SP as acknowledgement to subscriber to track the status of application.</a:t>
            </a:r>
            <a:endParaRPr lang="en-US" sz="1800" b="0" dirty="0" smtClean="0">
              <a:latin typeface="Book Antiqua" pitchFamily="18" charset="0"/>
              <a:cs typeface="Arial" pitchFamily="34" charset="0"/>
            </a:endParaRP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410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Enrollment in NPS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25963"/>
          </a:xfrm>
        </p:spPr>
        <p:txBody>
          <a:bodyPr/>
          <a:lstStyle/>
          <a:p>
            <a:pPr marL="342900" lvl="1" indent="-342900" algn="just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Procedure (Contd.)</a:t>
            </a:r>
          </a:p>
          <a:p>
            <a:pPr marL="742950" lvl="2" indent="-342900" algn="just">
              <a:lnSpc>
                <a:spcPct val="120000"/>
              </a:lnSpc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In case of CAF, generation of PRAN by CRA and dispatch of PRAN kit and I-Pin/T-Pin to the subscriber by CRA</a:t>
            </a:r>
          </a:p>
          <a:p>
            <a:pPr algn="just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endParaRPr lang="en-US" sz="2000" b="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solidFill>
                  <a:srgbClr val="000000"/>
                </a:solidFill>
                <a:latin typeface="Book Antiqua" pitchFamily="18" charset="0"/>
                <a:cs typeface="Arial" pitchFamily="34" charset="0"/>
              </a:rPr>
              <a:t>In case of only Tier II account, POP/POP-SP capture Tier II details online in CRA system and activates the Tier II account.</a:t>
            </a: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endParaRPr lang="en-US" sz="2000" b="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endParaRPr lang="en-US" sz="2000" b="0" dirty="0" smtClean="0">
              <a:solidFill>
                <a:srgbClr val="000000"/>
              </a:solidFill>
              <a:latin typeface="Book Antiqua" pitchFamily="18" charset="0"/>
              <a:cs typeface="Arial" pitchFamily="34" charset="0"/>
            </a:endParaRPr>
          </a:p>
          <a:p>
            <a:pPr lvl="1" algn="just">
              <a:lnSpc>
                <a:spcPct val="120000"/>
              </a:lnSpc>
              <a:buSzPct val="80000"/>
              <a:buFont typeface="Wingdings" pitchFamily="2" charset="2"/>
              <a:buChar char="ü"/>
              <a:defRPr/>
            </a:pPr>
            <a:r>
              <a:rPr lang="en-US" sz="2000" b="0" dirty="0" smtClean="0">
                <a:latin typeface="Book Antiqua" pitchFamily="18" charset="0"/>
                <a:cs typeface="Arial" pitchFamily="34" charset="0"/>
              </a:rPr>
              <a:t>Time frame for PRAN Generation </a:t>
            </a:r>
          </a:p>
          <a:p>
            <a:pPr lvl="2" algn="just">
              <a:lnSpc>
                <a:spcPct val="120000"/>
              </a:lnSpc>
              <a:buSzPct val="80000"/>
              <a:buFont typeface="Wingdings" pitchFamily="2" charset="2"/>
              <a:buChar char="Ø"/>
              <a:defRPr/>
            </a:pPr>
            <a:r>
              <a:rPr lang="en-US" sz="2000" b="0" dirty="0" smtClean="0">
                <a:latin typeface="Book Antiqua" pitchFamily="18" charset="0"/>
                <a:cs typeface="Arial" pitchFamily="34" charset="0"/>
              </a:rPr>
              <a:t>PRAN Generation </a:t>
            </a:r>
          </a:p>
          <a:p>
            <a:pPr lvl="2" algn="just">
              <a:lnSpc>
                <a:spcPct val="120000"/>
              </a:lnSpc>
              <a:buSzPct val="80000"/>
              <a:buFont typeface="Wingdings" pitchFamily="2" charset="2"/>
              <a:buChar char="q"/>
              <a:defRPr/>
            </a:pPr>
            <a:endParaRPr lang="en-US" sz="2000" b="0" dirty="0" smtClean="0">
              <a:latin typeface="Book Antiqua" pitchFamily="18" charset="0"/>
              <a:cs typeface="Arial" pitchFamily="34" charset="0"/>
            </a:endParaRPr>
          </a:p>
          <a:p>
            <a:pPr lvl="2" algn="just">
              <a:lnSpc>
                <a:spcPct val="120000"/>
              </a:lnSpc>
              <a:buSzPct val="80000"/>
              <a:buFont typeface="Wingdings" pitchFamily="2" charset="2"/>
              <a:buChar char="Ø"/>
              <a:defRPr/>
            </a:pPr>
            <a:r>
              <a:rPr lang="en-US" sz="2000" b="0" dirty="0" smtClean="0">
                <a:latin typeface="Book Antiqua" pitchFamily="18" charset="0"/>
                <a:cs typeface="Arial" pitchFamily="34" charset="0"/>
              </a:rPr>
              <a:t>Dispatch of PRAN kit  </a:t>
            </a:r>
            <a:endParaRPr lang="en-US" sz="2000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0" y="2511425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dirty="0">
                <a:solidFill>
                  <a:srgbClr val="0070C0"/>
                </a:solidFill>
                <a:latin typeface="Book Antiqua" pitchFamily="18" charset="0"/>
              </a:rPr>
              <a:t>Then Regular Contribution……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47800" y="3883025"/>
            <a:ext cx="449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kern="0" dirty="0">
                <a:solidFill>
                  <a:srgbClr val="0070C0"/>
                </a:solidFill>
                <a:latin typeface="Book Antiqua" pitchFamily="18" charset="0"/>
              </a:rPr>
              <a:t>Then Regular Contribution……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191000" y="4953000"/>
            <a:ext cx="4724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Book Antiqua" pitchFamily="18" charset="0"/>
                <a:cs typeface="Arial" pitchFamily="34" charset="0"/>
              </a:rPr>
              <a:t>within 7 to 10 days of receipt of application form by CRA</a:t>
            </a: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4191000" y="5715000"/>
            <a:ext cx="4724400" cy="533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1400" dirty="0">
                <a:latin typeface="Book Antiqua" pitchFamily="18" charset="0"/>
                <a:cs typeface="Arial" pitchFamily="34" charset="0"/>
              </a:rPr>
              <a:t>Within </a:t>
            </a:r>
            <a:r>
              <a:rPr lang="en-US" sz="1400" dirty="0" smtClean="0">
                <a:latin typeface="Book Antiqua" pitchFamily="18" charset="0"/>
                <a:cs typeface="Arial" pitchFamily="34" charset="0"/>
              </a:rPr>
              <a:t>20 </a:t>
            </a:r>
            <a:r>
              <a:rPr lang="en-US" sz="1400" dirty="0">
                <a:latin typeface="Book Antiqua" pitchFamily="18" charset="0"/>
                <a:cs typeface="Arial" pitchFamily="34" charset="0"/>
              </a:rPr>
              <a:t>days of submission of application form to POP/POP-SP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648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Book Antiqua" pitchFamily="18" charset="0"/>
              </a:rPr>
              <a:t>Timelines in NPS (Registration and Investment)</a:t>
            </a:r>
          </a:p>
        </p:txBody>
      </p:sp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9800"/>
            <a:ext cx="25908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1143000" y="-228600"/>
            <a:ext cx="7010400" cy="1143000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Timelines for Subscriber Registration Process</a:t>
            </a:r>
          </a:p>
        </p:txBody>
      </p:sp>
      <p:sp>
        <p:nvSpPr>
          <p:cNvPr id="120" name="Title 2"/>
          <p:cNvSpPr txBox="1">
            <a:spLocks/>
          </p:cNvSpPr>
          <p:nvPr/>
        </p:nvSpPr>
        <p:spPr>
          <a:xfrm>
            <a:off x="381000" y="0"/>
            <a:ext cx="8229600" cy="792163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200" dirty="0">
              <a:latin typeface="Book Antiqua" pitchFamily="18" charset="0"/>
              <a:ea typeface="+mj-ea"/>
              <a:cs typeface="+mj-cs"/>
            </a:endParaRPr>
          </a:p>
        </p:txBody>
      </p:sp>
      <p:sp>
        <p:nvSpPr>
          <p:cNvPr id="109572" name="TextBox 7"/>
          <p:cNvSpPr txBox="1">
            <a:spLocks noChangeArrowheads="1"/>
          </p:cNvSpPr>
          <p:nvPr/>
        </p:nvSpPr>
        <p:spPr bwMode="auto">
          <a:xfrm>
            <a:off x="685800" y="1063625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Process</a:t>
            </a:r>
          </a:p>
        </p:txBody>
      </p:sp>
      <p:sp>
        <p:nvSpPr>
          <p:cNvPr id="109573" name="TextBox 8"/>
          <p:cNvSpPr txBox="1">
            <a:spLocks noChangeArrowheads="1"/>
          </p:cNvSpPr>
          <p:nvPr/>
        </p:nvSpPr>
        <p:spPr bwMode="auto">
          <a:xfrm>
            <a:off x="6019800" y="10207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Timelines</a:t>
            </a:r>
          </a:p>
        </p:txBody>
      </p:sp>
      <p:sp>
        <p:nvSpPr>
          <p:cNvPr id="123" name="Rectangle 20"/>
          <p:cNvSpPr>
            <a:spLocks noChangeArrowheads="1"/>
          </p:cNvSpPr>
          <p:nvPr/>
        </p:nvSpPr>
        <p:spPr bwMode="auto">
          <a:xfrm>
            <a:off x="457200" y="1401763"/>
            <a:ext cx="7772400" cy="13716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24" name="Rectangle 10"/>
          <p:cNvSpPr>
            <a:spLocks noChangeArrowheads="1"/>
          </p:cNvSpPr>
          <p:nvPr/>
        </p:nvSpPr>
        <p:spPr bwMode="auto">
          <a:xfrm>
            <a:off x="838200" y="1554163"/>
            <a:ext cx="18288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latin typeface="Book Antiqua" pitchFamily="18" charset="0"/>
            </a:endParaRPr>
          </a:p>
        </p:txBody>
      </p:sp>
      <p:sp>
        <p:nvSpPr>
          <p:cNvPr id="109576" name="Text Box 7"/>
          <p:cNvSpPr txBox="1">
            <a:spLocks noChangeArrowheads="1"/>
          </p:cNvSpPr>
          <p:nvPr/>
        </p:nvSpPr>
        <p:spPr bwMode="auto">
          <a:xfrm>
            <a:off x="914400" y="1858963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Acceptance of Forms by POP-SP</a:t>
            </a:r>
          </a:p>
        </p:txBody>
      </p:sp>
      <p:sp>
        <p:nvSpPr>
          <p:cNvPr id="109577" name="Text Box 7"/>
          <p:cNvSpPr txBox="1">
            <a:spLocks noChangeArrowheads="1"/>
          </p:cNvSpPr>
          <p:nvPr/>
        </p:nvSpPr>
        <p:spPr bwMode="auto">
          <a:xfrm>
            <a:off x="3200400" y="1541463"/>
            <a:ext cx="23622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Form Verification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KYC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Verification of NCIS slip &amp; first contribution 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 Issuance of Receipt 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MIS Upload in CRA system</a:t>
            </a:r>
          </a:p>
          <a:p>
            <a:pPr>
              <a:buFontTx/>
              <a:buChar char="-"/>
            </a:pPr>
            <a:endParaRPr lang="en-US" sz="1100" b="1">
              <a:latin typeface="Trebuchet MS" pitchFamily="34" charset="0"/>
            </a:endParaRPr>
          </a:p>
        </p:txBody>
      </p:sp>
      <p:sp>
        <p:nvSpPr>
          <p:cNvPr id="109578" name="TextBox 16"/>
          <p:cNvSpPr txBox="1">
            <a:spLocks noChangeArrowheads="1"/>
          </p:cNvSpPr>
          <p:nvPr/>
        </p:nvSpPr>
        <p:spPr bwMode="auto">
          <a:xfrm>
            <a:off x="3048000" y="10207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Underlying activities</a:t>
            </a:r>
          </a:p>
        </p:txBody>
      </p:sp>
      <p:sp>
        <p:nvSpPr>
          <p:cNvPr id="128" name="Rectangle 10"/>
          <p:cNvSpPr>
            <a:spLocks noChangeArrowheads="1"/>
          </p:cNvSpPr>
          <p:nvPr/>
        </p:nvSpPr>
        <p:spPr bwMode="auto">
          <a:xfrm>
            <a:off x="381000" y="18589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9" name="Rectangle 10"/>
          <p:cNvSpPr>
            <a:spLocks noChangeArrowheads="1"/>
          </p:cNvSpPr>
          <p:nvPr/>
        </p:nvSpPr>
        <p:spPr bwMode="auto">
          <a:xfrm>
            <a:off x="6019800" y="1554163"/>
            <a:ext cx="1828800" cy="10668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09581" name="Text Box 7"/>
          <p:cNvSpPr txBox="1">
            <a:spLocks noChangeArrowheads="1"/>
          </p:cNvSpPr>
          <p:nvPr/>
        </p:nvSpPr>
        <p:spPr bwMode="auto">
          <a:xfrm>
            <a:off x="6019800" y="1858963"/>
            <a:ext cx="1676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Same Day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(T)</a:t>
            </a:r>
          </a:p>
        </p:txBody>
      </p:sp>
      <p:sp>
        <p:nvSpPr>
          <p:cNvPr id="131" name="Rectangle 20"/>
          <p:cNvSpPr>
            <a:spLocks noChangeArrowheads="1"/>
          </p:cNvSpPr>
          <p:nvPr/>
        </p:nvSpPr>
        <p:spPr bwMode="auto">
          <a:xfrm>
            <a:off x="457200" y="2849563"/>
            <a:ext cx="77724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latin typeface="Calibri" pitchFamily="34" charset="0"/>
            </a:endParaRPr>
          </a:p>
        </p:txBody>
      </p:sp>
      <p:sp>
        <p:nvSpPr>
          <p:cNvPr id="132" name="Rectangle 10"/>
          <p:cNvSpPr>
            <a:spLocks noChangeArrowheads="1"/>
          </p:cNvSpPr>
          <p:nvPr/>
        </p:nvSpPr>
        <p:spPr bwMode="auto">
          <a:xfrm>
            <a:off x="381000" y="34591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838200" y="30019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09585" name="Text Box 7"/>
          <p:cNvSpPr txBox="1">
            <a:spLocks noChangeArrowheads="1"/>
          </p:cNvSpPr>
          <p:nvPr/>
        </p:nvSpPr>
        <p:spPr bwMode="auto">
          <a:xfrm>
            <a:off x="914400" y="3084513"/>
            <a:ext cx="167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Submission of forms &amp; KYC documents to CRA/CRA-FC </a:t>
            </a:r>
          </a:p>
        </p:txBody>
      </p:sp>
      <p:sp>
        <p:nvSpPr>
          <p:cNvPr id="109586" name="Text Box 7"/>
          <p:cNvSpPr txBox="1">
            <a:spLocks noChangeArrowheads="1"/>
          </p:cNvSpPr>
          <p:nvPr/>
        </p:nvSpPr>
        <p:spPr bwMode="auto">
          <a:xfrm>
            <a:off x="3124200" y="3001963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 Covering letter 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 List of receipt number in duplicate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 Deliver by hand/courier forms to nearest CRA-FC/CRA </a:t>
            </a:r>
          </a:p>
        </p:txBody>
      </p:sp>
      <p:sp>
        <p:nvSpPr>
          <p:cNvPr id="136" name="Rectangle 10"/>
          <p:cNvSpPr>
            <a:spLocks noChangeArrowheads="1"/>
          </p:cNvSpPr>
          <p:nvPr/>
        </p:nvSpPr>
        <p:spPr bwMode="auto">
          <a:xfrm>
            <a:off x="6019800" y="30019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09588" name="Text Box 7"/>
          <p:cNvSpPr txBox="1">
            <a:spLocks noChangeArrowheads="1"/>
          </p:cNvSpPr>
          <p:nvPr/>
        </p:nvSpPr>
        <p:spPr bwMode="auto">
          <a:xfrm>
            <a:off x="6019800" y="3208338"/>
            <a:ext cx="167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Same Day (T)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to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Next Day (T+1) </a:t>
            </a:r>
          </a:p>
        </p:txBody>
      </p:sp>
      <p:sp>
        <p:nvSpPr>
          <p:cNvPr id="138" name="Rectangle 20"/>
          <p:cNvSpPr>
            <a:spLocks noChangeArrowheads="1"/>
          </p:cNvSpPr>
          <p:nvPr/>
        </p:nvSpPr>
        <p:spPr bwMode="auto">
          <a:xfrm>
            <a:off x="457200" y="4449763"/>
            <a:ext cx="77724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b="1" dirty="0">
              <a:latin typeface="Calibri" pitchFamily="34" charset="0"/>
            </a:endParaRPr>
          </a:p>
        </p:txBody>
      </p:sp>
      <p:sp>
        <p:nvSpPr>
          <p:cNvPr id="139" name="Rectangle 10"/>
          <p:cNvSpPr>
            <a:spLocks noChangeArrowheads="1"/>
          </p:cNvSpPr>
          <p:nvPr/>
        </p:nvSpPr>
        <p:spPr bwMode="auto">
          <a:xfrm>
            <a:off x="381000" y="50593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40" name="Rectangle 10"/>
          <p:cNvSpPr>
            <a:spLocks noChangeArrowheads="1"/>
          </p:cNvSpPr>
          <p:nvPr/>
        </p:nvSpPr>
        <p:spPr bwMode="auto">
          <a:xfrm>
            <a:off x="838200" y="46021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09592" name="Text Box 7"/>
          <p:cNvSpPr txBox="1">
            <a:spLocks noChangeArrowheads="1"/>
          </p:cNvSpPr>
          <p:nvPr/>
        </p:nvSpPr>
        <p:spPr bwMode="auto">
          <a:xfrm>
            <a:off x="914400" y="4840288"/>
            <a:ext cx="1676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PRAN Generation &amp; dispatch of PRAN kit by CRA  </a:t>
            </a:r>
          </a:p>
        </p:txBody>
      </p:sp>
      <p:sp>
        <p:nvSpPr>
          <p:cNvPr id="109593" name="Text Box 7"/>
          <p:cNvSpPr txBox="1">
            <a:spLocks noChangeArrowheads="1"/>
          </p:cNvSpPr>
          <p:nvPr/>
        </p:nvSpPr>
        <p:spPr bwMode="auto">
          <a:xfrm>
            <a:off x="3124200" y="4433888"/>
            <a:ext cx="2362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 dirty="0">
                <a:latin typeface="Book Antiqua" pitchFamily="18" charset="0"/>
              </a:rPr>
              <a:t> Intimation of PRAN generation to PoP by CRA through email or Incremental PRAN master downloadable file</a:t>
            </a:r>
          </a:p>
          <a:p>
            <a:pPr>
              <a:buFontTx/>
              <a:buChar char="-"/>
            </a:pPr>
            <a:r>
              <a:rPr lang="en-US" sz="1200" b="1" dirty="0">
                <a:latin typeface="Book Antiqua" pitchFamily="18" charset="0"/>
              </a:rPr>
              <a:t>Dispatch of PRAN kit and IPIN/TPIN to subscriber by CRA</a:t>
            </a:r>
          </a:p>
        </p:txBody>
      </p:sp>
      <p:sp>
        <p:nvSpPr>
          <p:cNvPr id="143" name="Rectangle 10"/>
          <p:cNvSpPr>
            <a:spLocks noChangeArrowheads="1"/>
          </p:cNvSpPr>
          <p:nvPr/>
        </p:nvSpPr>
        <p:spPr bwMode="auto">
          <a:xfrm>
            <a:off x="6019800" y="4602163"/>
            <a:ext cx="19050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</a:endParaRPr>
          </a:p>
        </p:txBody>
      </p:sp>
      <p:sp>
        <p:nvSpPr>
          <p:cNvPr id="109595" name="Text Box 7"/>
          <p:cNvSpPr txBox="1">
            <a:spLocks noChangeArrowheads="1"/>
          </p:cNvSpPr>
          <p:nvPr/>
        </p:nvSpPr>
        <p:spPr bwMode="auto">
          <a:xfrm>
            <a:off x="6019800" y="4621213"/>
            <a:ext cx="1981200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100" b="1" dirty="0">
                <a:latin typeface="Book Antiqua" pitchFamily="18" charset="0"/>
              </a:rPr>
              <a:t>PRAN intimation to POP as and when PRAN is generated by CRA. Max. timeframe for PRAN generation is T+7 to T+10 days. Dispatch of PRAN kit within  T+15 days </a:t>
            </a:r>
          </a:p>
        </p:txBody>
      </p:sp>
      <p:cxnSp>
        <p:nvCxnSpPr>
          <p:cNvPr id="145" name="Straight Connector 144"/>
          <p:cNvCxnSpPr/>
          <p:nvPr/>
        </p:nvCxnSpPr>
        <p:spPr>
          <a:xfrm rot="5400000">
            <a:off x="382587" y="3535363"/>
            <a:ext cx="50276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3276600" y="3535363"/>
            <a:ext cx="50292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7" name="Rectangle 146"/>
          <p:cNvSpPr/>
          <p:nvPr/>
        </p:nvSpPr>
        <p:spPr>
          <a:xfrm>
            <a:off x="2286000" y="6096000"/>
            <a:ext cx="4724400" cy="3048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Book Antiqua" pitchFamily="18" charset="0"/>
              </a:rPr>
              <a:t>T = Date of Receipt of form by POP/POP-SP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Timelines for First Contribution Process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04800" y="1416050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685800" y="1568450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110597" name="Text Box 7"/>
          <p:cNvSpPr txBox="1">
            <a:spLocks noChangeArrowheads="1"/>
          </p:cNvSpPr>
          <p:nvPr/>
        </p:nvSpPr>
        <p:spPr bwMode="auto">
          <a:xfrm>
            <a:off x="762000" y="1600200"/>
            <a:ext cx="1676400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dirty="0">
                <a:latin typeface="Book Antiqua" pitchFamily="18" charset="0"/>
              </a:rPr>
              <a:t>PRAN intimation to POP &amp;  Clearing of non-cash instruments by POP/POP-SP</a:t>
            </a:r>
          </a:p>
        </p:txBody>
      </p:sp>
      <p:sp>
        <p:nvSpPr>
          <p:cNvPr id="110598" name="Text Box 7"/>
          <p:cNvSpPr txBox="1">
            <a:spLocks noChangeArrowheads="1"/>
          </p:cNvSpPr>
          <p:nvPr/>
        </p:nvSpPr>
        <p:spPr bwMode="auto">
          <a:xfrm>
            <a:off x="2895600" y="1555750"/>
            <a:ext cx="2514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Put non-cash instruments for clearing</a:t>
            </a:r>
          </a:p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Issuance of Receipt</a:t>
            </a:r>
          </a:p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MIS upload in CRA system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228600" y="1873250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67400" y="1568450"/>
            <a:ext cx="20574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110601" name="Text Box 7"/>
          <p:cNvSpPr txBox="1">
            <a:spLocks noChangeArrowheads="1"/>
          </p:cNvSpPr>
          <p:nvPr/>
        </p:nvSpPr>
        <p:spPr bwMode="auto">
          <a:xfrm>
            <a:off x="5816600" y="1600200"/>
            <a:ext cx="20320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300" b="1">
                <a:latin typeface="Book Antiqua" pitchFamily="18" charset="0"/>
              </a:rPr>
              <a:t>Same day on which the PRAN generation intimation is received by POP/PoP-SP</a:t>
            </a:r>
          </a:p>
          <a:p>
            <a:pPr algn="ctr"/>
            <a:r>
              <a:rPr lang="en-US" sz="1300" b="1">
                <a:latin typeface="Book Antiqua" pitchFamily="18" charset="0"/>
              </a:rPr>
              <a:t>(T) day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04800" y="3016250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228600" y="3473450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685800" y="3168650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867400" y="3168650"/>
            <a:ext cx="20574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110606" name="Text Box 7"/>
          <p:cNvSpPr txBox="1">
            <a:spLocks noChangeArrowheads="1"/>
          </p:cNvSpPr>
          <p:nvPr/>
        </p:nvSpPr>
        <p:spPr bwMode="auto">
          <a:xfrm>
            <a:off x="5803900" y="3143250"/>
            <a:ext cx="21971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T (By EOD) in case of cash contribution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Or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 T+X (X=Time taken for clear funds) for non cash</a:t>
            </a:r>
          </a:p>
        </p:txBody>
      </p:sp>
      <p:sp>
        <p:nvSpPr>
          <p:cNvPr id="110607" name="Text Box 7"/>
          <p:cNvSpPr txBox="1">
            <a:spLocks noChangeArrowheads="1"/>
          </p:cNvSpPr>
          <p:nvPr/>
        </p:nvSpPr>
        <p:spPr bwMode="auto">
          <a:xfrm>
            <a:off x="762000" y="3276600"/>
            <a:ext cx="167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Preparation of SCF for Clear funds by POP/POP-SP</a:t>
            </a:r>
          </a:p>
        </p:txBody>
      </p:sp>
      <p:sp>
        <p:nvSpPr>
          <p:cNvPr id="110608" name="TextBox 7"/>
          <p:cNvSpPr txBox="1">
            <a:spLocks noChangeArrowheads="1"/>
          </p:cNvSpPr>
          <p:nvPr/>
        </p:nvSpPr>
        <p:spPr bwMode="auto">
          <a:xfrm>
            <a:off x="533400" y="104775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Process</a:t>
            </a:r>
          </a:p>
        </p:txBody>
      </p:sp>
      <p:sp>
        <p:nvSpPr>
          <p:cNvPr id="110609" name="TextBox 8"/>
          <p:cNvSpPr txBox="1">
            <a:spLocks noChangeArrowheads="1"/>
          </p:cNvSpPr>
          <p:nvPr/>
        </p:nvSpPr>
        <p:spPr bwMode="auto">
          <a:xfrm>
            <a:off x="5867400" y="104775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Timelines</a:t>
            </a:r>
          </a:p>
        </p:txBody>
      </p:sp>
      <p:sp>
        <p:nvSpPr>
          <p:cNvPr id="110610" name="TextBox 16"/>
          <p:cNvSpPr txBox="1">
            <a:spLocks noChangeArrowheads="1"/>
          </p:cNvSpPr>
          <p:nvPr/>
        </p:nvSpPr>
        <p:spPr bwMode="auto">
          <a:xfrm>
            <a:off x="2743200" y="1047750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Underlying activities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0" y="6248400"/>
            <a:ext cx="60960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T = Date of Intimation of PRAN generation to POP/POP-SP by CRA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04800" y="4616450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228600" y="5073650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685800" y="4768850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5867400" y="4768850"/>
            <a:ext cx="20574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Book Antiqua" pitchFamily="18" charset="0"/>
            </a:endParaRPr>
          </a:p>
        </p:txBody>
      </p:sp>
      <p:sp>
        <p:nvSpPr>
          <p:cNvPr id="110616" name="Text Box 7"/>
          <p:cNvSpPr txBox="1">
            <a:spLocks noChangeArrowheads="1"/>
          </p:cNvSpPr>
          <p:nvPr/>
        </p:nvSpPr>
        <p:spPr bwMode="auto">
          <a:xfrm>
            <a:off x="5943600" y="4768850"/>
            <a:ext cx="2133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(T +1)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 Or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  (T+X)+1 for non Cash contributions</a:t>
            </a:r>
          </a:p>
        </p:txBody>
      </p:sp>
      <p:sp>
        <p:nvSpPr>
          <p:cNvPr id="110617" name="Text Box 7"/>
          <p:cNvSpPr txBox="1">
            <a:spLocks noChangeArrowheads="1"/>
          </p:cNvSpPr>
          <p:nvPr/>
        </p:nvSpPr>
        <p:spPr bwMode="auto">
          <a:xfrm>
            <a:off x="762000" y="4876800"/>
            <a:ext cx="167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POP/POP-SP remits Subscriber contribution to Trustee Bank</a:t>
            </a:r>
          </a:p>
        </p:txBody>
      </p:sp>
      <p:cxnSp>
        <p:nvCxnSpPr>
          <p:cNvPr id="27" name="Straight Connector 26"/>
          <p:cNvCxnSpPr/>
          <p:nvPr/>
        </p:nvCxnSpPr>
        <p:spPr>
          <a:xfrm rot="5400000">
            <a:off x="39688" y="3663950"/>
            <a:ext cx="5256212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3009107" y="3663156"/>
            <a:ext cx="5257800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0620" name="Text Box 7"/>
          <p:cNvSpPr txBox="1">
            <a:spLocks noChangeArrowheads="1"/>
          </p:cNvSpPr>
          <p:nvPr/>
        </p:nvSpPr>
        <p:spPr bwMode="auto">
          <a:xfrm>
            <a:off x="2895600" y="3200400"/>
            <a:ext cx="25908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Use FPU &amp; FVU Validations </a:t>
            </a: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</p:txBody>
      </p:sp>
      <p:sp>
        <p:nvSpPr>
          <p:cNvPr id="110621" name="Text Box 7"/>
          <p:cNvSpPr txBox="1">
            <a:spLocks noChangeArrowheads="1"/>
          </p:cNvSpPr>
          <p:nvPr/>
        </p:nvSpPr>
        <p:spPr bwMode="auto">
          <a:xfrm>
            <a:off x="2895600" y="4787900"/>
            <a:ext cx="2514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CSF to be submitted along with the subscriber contribution amount to the Trustee Bank. </a:t>
            </a: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1143000" y="-152400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Timelines for Regular Contribution Process</a:t>
            </a:r>
          </a:p>
        </p:txBody>
      </p:sp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381000" y="1401763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762000" y="15541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11621" name="Text Box 7"/>
          <p:cNvSpPr txBox="1">
            <a:spLocks noChangeArrowheads="1"/>
          </p:cNvSpPr>
          <p:nvPr/>
        </p:nvSpPr>
        <p:spPr bwMode="auto">
          <a:xfrm>
            <a:off x="838200" y="1752600"/>
            <a:ext cx="1676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Clearing of non-cash instruments by POP/POP-SP</a:t>
            </a:r>
          </a:p>
        </p:txBody>
      </p:sp>
      <p:sp>
        <p:nvSpPr>
          <p:cNvPr id="111622" name="Text Box 7"/>
          <p:cNvSpPr txBox="1">
            <a:spLocks noChangeArrowheads="1"/>
          </p:cNvSpPr>
          <p:nvPr/>
        </p:nvSpPr>
        <p:spPr bwMode="auto">
          <a:xfrm>
            <a:off x="2895600" y="1681163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 Issuance of Receipt</a:t>
            </a:r>
          </a:p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MIS upload in CRA system</a:t>
            </a: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304800" y="18589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943600" y="1554163"/>
            <a:ext cx="20574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11625" name="Text Box 7"/>
          <p:cNvSpPr txBox="1">
            <a:spLocks noChangeArrowheads="1"/>
          </p:cNvSpPr>
          <p:nvPr/>
        </p:nvSpPr>
        <p:spPr bwMode="auto">
          <a:xfrm>
            <a:off x="5943600" y="1858963"/>
            <a:ext cx="18288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Same day </a:t>
            </a:r>
          </a:p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(T) 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81000" y="3001963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304800" y="34591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62000" y="31543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943600" y="3154363"/>
            <a:ext cx="21336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11630" name="TextBox 7"/>
          <p:cNvSpPr txBox="1">
            <a:spLocks noChangeArrowheads="1"/>
          </p:cNvSpPr>
          <p:nvPr/>
        </p:nvSpPr>
        <p:spPr bwMode="auto">
          <a:xfrm>
            <a:off x="609600" y="976313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Process</a:t>
            </a:r>
          </a:p>
        </p:txBody>
      </p:sp>
      <p:sp>
        <p:nvSpPr>
          <p:cNvPr id="111631" name="TextBox 8"/>
          <p:cNvSpPr txBox="1">
            <a:spLocks noChangeArrowheads="1"/>
          </p:cNvSpPr>
          <p:nvPr/>
        </p:nvSpPr>
        <p:spPr bwMode="auto">
          <a:xfrm>
            <a:off x="5943600" y="97631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Timelines</a:t>
            </a:r>
          </a:p>
        </p:txBody>
      </p:sp>
      <p:sp>
        <p:nvSpPr>
          <p:cNvPr id="111632" name="TextBox 16"/>
          <p:cNvSpPr txBox="1">
            <a:spLocks noChangeArrowheads="1"/>
          </p:cNvSpPr>
          <p:nvPr/>
        </p:nvSpPr>
        <p:spPr bwMode="auto">
          <a:xfrm>
            <a:off x="2819400" y="97631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Underlying activities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81000" y="4602163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04800" y="50593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762000" y="47545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5943600" y="4754563"/>
            <a:ext cx="2209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Book Antiqua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115887" y="3649663"/>
            <a:ext cx="52562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085307" y="3648869"/>
            <a:ext cx="5257800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1639" name="Text Box 7"/>
          <p:cNvSpPr txBox="1">
            <a:spLocks noChangeArrowheads="1"/>
          </p:cNvSpPr>
          <p:nvPr/>
        </p:nvSpPr>
        <p:spPr bwMode="auto">
          <a:xfrm>
            <a:off x="2895600" y="3357563"/>
            <a:ext cx="25908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Use FPU &amp; FVU Validations </a:t>
            </a:r>
          </a:p>
          <a:p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38200" y="6248400"/>
            <a:ext cx="7010400" cy="2286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T = Date when contribution is submitted by subscriber at PoP/POP-SP</a:t>
            </a:r>
          </a:p>
        </p:txBody>
      </p:sp>
      <p:sp>
        <p:nvSpPr>
          <p:cNvPr id="111641" name="Text Box 7"/>
          <p:cNvSpPr txBox="1">
            <a:spLocks noChangeArrowheads="1"/>
          </p:cNvSpPr>
          <p:nvPr/>
        </p:nvSpPr>
        <p:spPr bwMode="auto">
          <a:xfrm>
            <a:off x="5867400" y="3128963"/>
            <a:ext cx="23622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T (By EOD) in case of cash contribution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Or 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T+X (X=Time taken for clear funds) for non cash</a:t>
            </a:r>
          </a:p>
        </p:txBody>
      </p:sp>
      <p:sp>
        <p:nvSpPr>
          <p:cNvPr id="111642" name="Text Box 7"/>
          <p:cNvSpPr txBox="1">
            <a:spLocks noChangeArrowheads="1"/>
          </p:cNvSpPr>
          <p:nvPr/>
        </p:nvSpPr>
        <p:spPr bwMode="auto">
          <a:xfrm>
            <a:off x="6019800" y="4754563"/>
            <a:ext cx="2133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(T +1)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 Or  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(T+X)+1 for non Cash contributions</a:t>
            </a:r>
          </a:p>
        </p:txBody>
      </p:sp>
      <p:sp>
        <p:nvSpPr>
          <p:cNvPr id="111643" name="Text Box 7"/>
          <p:cNvSpPr txBox="1">
            <a:spLocks noChangeArrowheads="1"/>
          </p:cNvSpPr>
          <p:nvPr/>
        </p:nvSpPr>
        <p:spPr bwMode="auto">
          <a:xfrm>
            <a:off x="838200" y="4876800"/>
            <a:ext cx="167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POP/POP-SP remit Subscriber contribution to Trustee Bank</a:t>
            </a:r>
          </a:p>
        </p:txBody>
      </p:sp>
      <p:sp>
        <p:nvSpPr>
          <p:cNvPr id="111644" name="Text Box 7"/>
          <p:cNvSpPr txBox="1">
            <a:spLocks noChangeArrowheads="1"/>
          </p:cNvSpPr>
          <p:nvPr/>
        </p:nvSpPr>
        <p:spPr bwMode="auto">
          <a:xfrm>
            <a:off x="2895600" y="4773613"/>
            <a:ext cx="2667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CSF to be submitted along with the subscriber contribution amount to the Trustee Bank. </a:t>
            </a: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200" b="1">
              <a:latin typeface="Book Antiqua" pitchFamily="18" charset="0"/>
            </a:endParaRPr>
          </a:p>
        </p:txBody>
      </p:sp>
      <p:sp>
        <p:nvSpPr>
          <p:cNvPr id="111645" name="Text Box 7"/>
          <p:cNvSpPr txBox="1">
            <a:spLocks noChangeArrowheads="1"/>
          </p:cNvSpPr>
          <p:nvPr/>
        </p:nvSpPr>
        <p:spPr bwMode="auto">
          <a:xfrm>
            <a:off x="838200" y="3276600"/>
            <a:ext cx="1676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Preparation of SCF for Clear funds by POP/POP-SP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>
          <a:xfrm>
            <a:off x="1143000" y="-258763"/>
            <a:ext cx="6934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Timelines for Fund Investment Process</a:t>
            </a: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381000" y="1219200"/>
            <a:ext cx="8001000" cy="12192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762000" y="1296988"/>
            <a:ext cx="1828800" cy="10652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12645" name="Text Box 7"/>
          <p:cNvSpPr txBox="1">
            <a:spLocks noChangeArrowheads="1"/>
          </p:cNvSpPr>
          <p:nvPr/>
        </p:nvSpPr>
        <p:spPr bwMode="auto">
          <a:xfrm>
            <a:off x="838200" y="1601788"/>
            <a:ext cx="167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Receipt of funds to TB by POP/POP-SP</a:t>
            </a:r>
          </a:p>
        </p:txBody>
      </p:sp>
      <p:sp>
        <p:nvSpPr>
          <p:cNvPr id="112646" name="Text Box 7"/>
          <p:cNvSpPr txBox="1">
            <a:spLocks noChangeArrowheads="1"/>
          </p:cNvSpPr>
          <p:nvPr/>
        </p:nvSpPr>
        <p:spPr bwMode="auto">
          <a:xfrm>
            <a:off x="2819400" y="1266825"/>
            <a:ext cx="2667000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 TB accepts the contribution only when CSF is submitted along with the money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TB to verify the amount as per CSF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TB returns the counter foil of form to POP-SP</a:t>
            </a:r>
          </a:p>
          <a:p>
            <a:pPr>
              <a:buFontTx/>
              <a:buChar char="-"/>
            </a:pPr>
            <a:endParaRPr lang="en-US" sz="1000" b="1">
              <a:latin typeface="Book Antiqua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04800" y="1524000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943600" y="1296988"/>
            <a:ext cx="2133600" cy="106521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12649" name="Text Box 7"/>
          <p:cNvSpPr txBox="1">
            <a:spLocks noChangeArrowheads="1"/>
          </p:cNvSpPr>
          <p:nvPr/>
        </p:nvSpPr>
        <p:spPr bwMode="auto">
          <a:xfrm>
            <a:off x="5943600" y="1346200"/>
            <a:ext cx="2209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(T +1)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 Or  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(T+X)+1 for non Cash contributions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381000" y="2514600"/>
            <a:ext cx="8001000" cy="12192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304800" y="2819400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62000" y="2590800"/>
            <a:ext cx="1828800" cy="10207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5943600" y="2636838"/>
            <a:ext cx="2133600" cy="944562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12654" name="TextBox 7"/>
          <p:cNvSpPr txBox="1">
            <a:spLocks noChangeArrowheads="1"/>
          </p:cNvSpPr>
          <p:nvPr/>
        </p:nvSpPr>
        <p:spPr bwMode="auto">
          <a:xfrm>
            <a:off x="609600" y="914400"/>
            <a:ext cx="182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Book Antiqua" pitchFamily="18" charset="0"/>
              </a:rPr>
              <a:t>Process</a:t>
            </a:r>
          </a:p>
        </p:txBody>
      </p:sp>
      <p:sp>
        <p:nvSpPr>
          <p:cNvPr id="112655" name="TextBox 8"/>
          <p:cNvSpPr txBox="1">
            <a:spLocks noChangeArrowheads="1"/>
          </p:cNvSpPr>
          <p:nvPr/>
        </p:nvSpPr>
        <p:spPr bwMode="auto">
          <a:xfrm>
            <a:off x="6019800" y="914400"/>
            <a:ext cx="1752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Book Antiqua" pitchFamily="18" charset="0"/>
              </a:rPr>
              <a:t>Timelines</a:t>
            </a:r>
          </a:p>
        </p:txBody>
      </p:sp>
      <p:sp>
        <p:nvSpPr>
          <p:cNvPr id="112656" name="TextBox 17"/>
          <p:cNvSpPr txBox="1">
            <a:spLocks noChangeArrowheads="1"/>
          </p:cNvSpPr>
          <p:nvPr/>
        </p:nvSpPr>
        <p:spPr bwMode="auto">
          <a:xfrm>
            <a:off x="2971800" y="914400"/>
            <a:ext cx="2438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Book Antiqua" pitchFamily="18" charset="0"/>
              </a:rPr>
              <a:t>Underlying activities</a:t>
            </a: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81000" y="3810000"/>
            <a:ext cx="8001000" cy="1096963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304800" y="40687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762000" y="3886200"/>
            <a:ext cx="1828800" cy="792163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943600" y="3903663"/>
            <a:ext cx="2133600" cy="9271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12661" name="Text Box 7"/>
          <p:cNvSpPr txBox="1">
            <a:spLocks noChangeArrowheads="1"/>
          </p:cNvSpPr>
          <p:nvPr/>
        </p:nvSpPr>
        <p:spPr bwMode="auto">
          <a:xfrm>
            <a:off x="2819400" y="284162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Consolidate &amp; upload FRC</a:t>
            </a:r>
            <a:endParaRPr lang="en-US" sz="10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0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000" b="1">
              <a:latin typeface="Book Antiqu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8200" y="6248400"/>
            <a:ext cx="70104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T = Date when contribution is submitted by subscriber at POP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X = Time taken for clear funds</a:t>
            </a: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en-US" sz="1000" b="1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000" b="1" dirty="0">
                <a:solidFill>
                  <a:schemeClr val="tx1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112663" name="Text Box 7"/>
          <p:cNvSpPr txBox="1">
            <a:spLocks noChangeArrowheads="1"/>
          </p:cNvSpPr>
          <p:nvPr/>
        </p:nvSpPr>
        <p:spPr bwMode="auto">
          <a:xfrm>
            <a:off x="5867400" y="2590800"/>
            <a:ext cx="2362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(T +3)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 Or  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(T+X)+3 for non Cash contributions</a:t>
            </a:r>
          </a:p>
        </p:txBody>
      </p:sp>
      <p:sp>
        <p:nvSpPr>
          <p:cNvPr id="112664" name="Text Box 7"/>
          <p:cNvSpPr txBox="1">
            <a:spLocks noChangeArrowheads="1"/>
          </p:cNvSpPr>
          <p:nvPr/>
        </p:nvSpPr>
        <p:spPr bwMode="auto">
          <a:xfrm>
            <a:off x="6172200" y="3962400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Throughout the day between BOD &amp; EOD</a:t>
            </a:r>
          </a:p>
        </p:txBody>
      </p:sp>
      <p:sp>
        <p:nvSpPr>
          <p:cNvPr id="112665" name="Text Box 7"/>
          <p:cNvSpPr txBox="1">
            <a:spLocks noChangeArrowheads="1"/>
          </p:cNvSpPr>
          <p:nvPr/>
        </p:nvSpPr>
        <p:spPr bwMode="auto">
          <a:xfrm>
            <a:off x="838200" y="4038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M&amp;B process takes place in CRA system</a:t>
            </a:r>
          </a:p>
        </p:txBody>
      </p:sp>
      <p:sp>
        <p:nvSpPr>
          <p:cNvPr id="112666" name="Text Box 7"/>
          <p:cNvSpPr txBox="1">
            <a:spLocks noChangeArrowheads="1"/>
          </p:cNvSpPr>
          <p:nvPr/>
        </p:nvSpPr>
        <p:spPr bwMode="auto">
          <a:xfrm>
            <a:off x="2895600" y="3981450"/>
            <a:ext cx="27432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SCF &amp; FRC M&amp;B process happens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Pay-in process takes place</a:t>
            </a:r>
            <a:endParaRPr lang="en-US" sz="10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000" b="1">
              <a:latin typeface="Book Antiqua" pitchFamily="18" charset="0"/>
            </a:endParaRPr>
          </a:p>
        </p:txBody>
      </p:sp>
      <p:sp>
        <p:nvSpPr>
          <p:cNvPr id="112667" name="Text Box 7"/>
          <p:cNvSpPr txBox="1">
            <a:spLocks noChangeArrowheads="1"/>
          </p:cNvSpPr>
          <p:nvPr/>
        </p:nvSpPr>
        <p:spPr bwMode="auto">
          <a:xfrm>
            <a:off x="838200" y="2895600"/>
            <a:ext cx="1676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TB upload FRC in CRA system</a:t>
            </a:r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381000" y="4983163"/>
            <a:ext cx="8001000" cy="1143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31" name="Rectangle 10"/>
          <p:cNvSpPr>
            <a:spLocks noChangeArrowheads="1"/>
          </p:cNvSpPr>
          <p:nvPr/>
        </p:nvSpPr>
        <p:spPr bwMode="auto">
          <a:xfrm>
            <a:off x="304800" y="52117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Book Antiqua" pitchFamily="18" charset="0"/>
              </a:rPr>
              <a:t>4</a:t>
            </a:r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762000" y="5059363"/>
            <a:ext cx="1828800" cy="838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943600" y="5076825"/>
            <a:ext cx="2133600" cy="973138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latin typeface="Book Antiqua" pitchFamily="18" charset="0"/>
            </a:endParaRPr>
          </a:p>
        </p:txBody>
      </p:sp>
      <p:sp>
        <p:nvSpPr>
          <p:cNvPr id="112672" name="Text Box 7"/>
          <p:cNvSpPr txBox="1">
            <a:spLocks noChangeArrowheads="1"/>
          </p:cNvSpPr>
          <p:nvPr/>
        </p:nvSpPr>
        <p:spPr bwMode="auto">
          <a:xfrm>
            <a:off x="5943600" y="5076825"/>
            <a:ext cx="2133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(T +4)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 Or  </a:t>
            </a:r>
          </a:p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(T+X)+4 for non Cash contributions</a:t>
            </a:r>
          </a:p>
        </p:txBody>
      </p:sp>
      <p:sp>
        <p:nvSpPr>
          <p:cNvPr id="112673" name="Text Box 7"/>
          <p:cNvSpPr txBox="1">
            <a:spLocks noChangeArrowheads="1"/>
          </p:cNvSpPr>
          <p:nvPr/>
        </p:nvSpPr>
        <p:spPr bwMode="auto">
          <a:xfrm>
            <a:off x="838200" y="5145088"/>
            <a:ext cx="167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latin typeface="Book Antiqua" pitchFamily="18" charset="0"/>
              </a:rPr>
              <a:t>TB remits funds to PFMs on instruction from CRA</a:t>
            </a:r>
          </a:p>
        </p:txBody>
      </p:sp>
      <p:sp>
        <p:nvSpPr>
          <p:cNvPr id="112674" name="Text Box 7"/>
          <p:cNvSpPr txBox="1">
            <a:spLocks noChangeArrowheads="1"/>
          </p:cNvSpPr>
          <p:nvPr/>
        </p:nvSpPr>
        <p:spPr bwMode="auto">
          <a:xfrm>
            <a:off x="2895600" y="5154613"/>
            <a:ext cx="2667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Download Pay-in instruction file from CRA system</a:t>
            </a:r>
          </a:p>
          <a:p>
            <a:pPr>
              <a:buFontTx/>
              <a:buChar char="-"/>
            </a:pPr>
            <a:r>
              <a:rPr lang="en-US" sz="1200" b="1">
                <a:latin typeface="Book Antiqua" pitchFamily="18" charset="0"/>
              </a:rPr>
              <a:t>Transfer funds to PFMs as per CRA’s instructions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16200000" flipH="1">
            <a:off x="152400" y="3581400"/>
            <a:ext cx="51816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H="1">
            <a:off x="3086100" y="3619500"/>
            <a:ext cx="5257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5410200" cy="715963"/>
          </a:xfrm>
        </p:spPr>
        <p:txBody>
          <a:bodyPr/>
          <a:lstStyle/>
          <a:p>
            <a:r>
              <a:rPr lang="en-US" sz="3600" smtClean="0">
                <a:latin typeface="Book Antiqua" pitchFamily="18" charset="0"/>
              </a:rPr>
              <a:t>NAV’s Applicability </a:t>
            </a: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381000" y="1249363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762000" y="14017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113669" name="Text Box 7"/>
          <p:cNvSpPr txBox="1">
            <a:spLocks noChangeArrowheads="1"/>
          </p:cNvSpPr>
          <p:nvPr/>
        </p:nvSpPr>
        <p:spPr bwMode="auto">
          <a:xfrm>
            <a:off x="838200" y="1706563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PFM receives funds from TB</a:t>
            </a:r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2895600" y="1528763"/>
            <a:ext cx="25908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 Receive fund investment / settlement instructions from CRA</a:t>
            </a:r>
          </a:p>
          <a:p>
            <a:endParaRPr lang="en-US" sz="11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1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100" b="1">
              <a:latin typeface="Book Antiqua" pitchFamily="18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04800" y="17065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Book Antiqua" pitchFamily="18" charset="0"/>
              </a:rPr>
              <a:t>1</a:t>
            </a:r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943600" y="1401763"/>
            <a:ext cx="21336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113673" name="Text Box 7"/>
          <p:cNvSpPr txBox="1">
            <a:spLocks noChangeArrowheads="1"/>
          </p:cNvSpPr>
          <p:nvPr/>
        </p:nvSpPr>
        <p:spPr bwMode="auto">
          <a:xfrm>
            <a:off x="5791200" y="1447800"/>
            <a:ext cx="236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(T +4)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 Or  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(T+X)+4 for non Cash contributions</a:t>
            </a:r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381000" y="2849563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304800" y="33067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Book Antiqua" pitchFamily="18" charset="0"/>
              </a:rPr>
              <a:t>2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762000" y="30019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auto">
          <a:xfrm>
            <a:off x="5943600" y="3001963"/>
            <a:ext cx="21336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113678" name="TextBox 7"/>
          <p:cNvSpPr txBox="1">
            <a:spLocks noChangeArrowheads="1"/>
          </p:cNvSpPr>
          <p:nvPr/>
        </p:nvSpPr>
        <p:spPr bwMode="auto">
          <a:xfrm>
            <a:off x="609600" y="881063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Process</a:t>
            </a:r>
          </a:p>
        </p:txBody>
      </p:sp>
      <p:sp>
        <p:nvSpPr>
          <p:cNvPr id="113679" name="TextBox 8"/>
          <p:cNvSpPr txBox="1">
            <a:spLocks noChangeArrowheads="1"/>
          </p:cNvSpPr>
          <p:nvPr/>
        </p:nvSpPr>
        <p:spPr bwMode="auto">
          <a:xfrm>
            <a:off x="5943600" y="881063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Timelines</a:t>
            </a:r>
          </a:p>
        </p:txBody>
      </p:sp>
      <p:sp>
        <p:nvSpPr>
          <p:cNvPr id="113680" name="TextBox 45"/>
          <p:cNvSpPr txBox="1">
            <a:spLocks noChangeArrowheads="1"/>
          </p:cNvSpPr>
          <p:nvPr/>
        </p:nvSpPr>
        <p:spPr bwMode="auto">
          <a:xfrm>
            <a:off x="2971800" y="881063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Book Antiqua" pitchFamily="18" charset="0"/>
              </a:rPr>
              <a:t>Underlying activities</a:t>
            </a: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381000" y="4449763"/>
            <a:ext cx="8001000" cy="1524000"/>
          </a:xfrm>
          <a:prstGeom prst="rect">
            <a:avLst/>
          </a:prstGeom>
          <a:solidFill>
            <a:srgbClr val="FCFDD3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48" name="Rectangle 10"/>
          <p:cNvSpPr>
            <a:spLocks noChangeArrowheads="1"/>
          </p:cNvSpPr>
          <p:nvPr/>
        </p:nvSpPr>
        <p:spPr bwMode="auto">
          <a:xfrm>
            <a:off x="304800" y="4906963"/>
            <a:ext cx="381000" cy="6096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/>
                </a:solidFill>
                <a:latin typeface="Book Antiqua" pitchFamily="18" charset="0"/>
              </a:rPr>
              <a:t>3</a:t>
            </a: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762000" y="4602163"/>
            <a:ext cx="18288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Book Antiqua" pitchFamily="18" charset="0"/>
            </a:endParaRP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943600" y="4602163"/>
            <a:ext cx="2133600" cy="12192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5725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latin typeface="Book Antiqua" pitchFamily="18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rot="5400000">
            <a:off x="115887" y="3497263"/>
            <a:ext cx="5256213" cy="158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3085307" y="3496469"/>
            <a:ext cx="5257800" cy="158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687" name="Text Box 7"/>
          <p:cNvSpPr txBox="1">
            <a:spLocks noChangeArrowheads="1"/>
          </p:cNvSpPr>
          <p:nvPr/>
        </p:nvSpPr>
        <p:spPr bwMode="auto">
          <a:xfrm>
            <a:off x="2895600" y="2971800"/>
            <a:ext cx="2514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Invests in market as per CRA’s instructions</a:t>
            </a:r>
          </a:p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Declares NAV (As per cut off)</a:t>
            </a:r>
            <a:endParaRPr lang="en-US" sz="11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1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100" b="1">
              <a:latin typeface="Book Antiqua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38200" y="6096000"/>
            <a:ext cx="7010400" cy="381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T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T = Date when contribution is submitted by subscriber at POP</a:t>
            </a:r>
          </a:p>
          <a:p>
            <a:pPr algn="ctr">
              <a:defRPr/>
            </a:pPr>
            <a:r>
              <a:rPr lang="en-US" sz="1400" b="1" dirty="0">
                <a:solidFill>
                  <a:schemeClr val="tx1"/>
                </a:solidFill>
                <a:latin typeface="Book Antiqua" pitchFamily="18" charset="0"/>
              </a:rPr>
              <a:t>X = Time taken for clear funds</a:t>
            </a: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endParaRPr lang="en-US" sz="1100" dirty="0">
              <a:solidFill>
                <a:schemeClr val="tx1"/>
              </a:solidFill>
              <a:latin typeface="Book Antiqua" pitchFamily="18" charset="0"/>
            </a:endParaRPr>
          </a:p>
          <a:p>
            <a:pPr algn="ctr">
              <a:defRPr/>
            </a:pPr>
            <a:r>
              <a:rPr lang="en-US" sz="1100" dirty="0">
                <a:solidFill>
                  <a:schemeClr val="tx1"/>
                </a:solidFill>
                <a:latin typeface="Book Antiqua" pitchFamily="18" charset="0"/>
              </a:rPr>
              <a:t>  </a:t>
            </a:r>
          </a:p>
        </p:txBody>
      </p:sp>
      <p:sp>
        <p:nvSpPr>
          <p:cNvPr id="113689" name="Text Box 7"/>
          <p:cNvSpPr txBox="1">
            <a:spLocks noChangeArrowheads="1"/>
          </p:cNvSpPr>
          <p:nvPr/>
        </p:nvSpPr>
        <p:spPr bwMode="auto">
          <a:xfrm>
            <a:off x="6019800" y="3200400"/>
            <a:ext cx="1981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Same day of funds receive from TB</a:t>
            </a:r>
          </a:p>
        </p:txBody>
      </p:sp>
      <p:sp>
        <p:nvSpPr>
          <p:cNvPr id="113690" name="Text Box 7"/>
          <p:cNvSpPr txBox="1">
            <a:spLocks noChangeArrowheads="1"/>
          </p:cNvSpPr>
          <p:nvPr/>
        </p:nvSpPr>
        <p:spPr bwMode="auto">
          <a:xfrm>
            <a:off x="6019800" y="4602163"/>
            <a:ext cx="21336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EOD of (T +4)  for cash contribution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 Or  </a:t>
            </a:r>
          </a:p>
          <a:p>
            <a:pPr algn="ctr">
              <a:spcBef>
                <a:spcPct val="50000"/>
              </a:spcBef>
            </a:pPr>
            <a:r>
              <a:rPr lang="en-US" sz="1300" b="1">
                <a:latin typeface="Book Antiqua" pitchFamily="18" charset="0"/>
              </a:rPr>
              <a:t>EOD of (T+X)+4 for non Cash contributions</a:t>
            </a:r>
          </a:p>
        </p:txBody>
      </p:sp>
      <p:sp>
        <p:nvSpPr>
          <p:cNvPr id="113691" name="Text Box 7"/>
          <p:cNvSpPr txBox="1">
            <a:spLocks noChangeArrowheads="1"/>
          </p:cNvSpPr>
          <p:nvPr/>
        </p:nvSpPr>
        <p:spPr bwMode="auto">
          <a:xfrm>
            <a:off x="838200" y="48387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Units credited into IRA’s</a:t>
            </a:r>
          </a:p>
        </p:txBody>
      </p:sp>
      <p:sp>
        <p:nvSpPr>
          <p:cNvPr id="113692" name="Text Box 7"/>
          <p:cNvSpPr txBox="1">
            <a:spLocks noChangeArrowheads="1"/>
          </p:cNvSpPr>
          <p:nvPr/>
        </p:nvSpPr>
        <p:spPr bwMode="auto">
          <a:xfrm>
            <a:off x="2895600" y="4621213"/>
            <a:ext cx="25908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1400" b="1">
                <a:latin typeface="Book Antiqua" pitchFamily="18" charset="0"/>
              </a:rPr>
              <a:t>CRA divides total number of units  and credit units into subscribers IRA accounts</a:t>
            </a:r>
            <a:endParaRPr lang="en-US" sz="1100" b="1">
              <a:latin typeface="Book Antiqua" pitchFamily="18" charset="0"/>
            </a:endParaRPr>
          </a:p>
          <a:p>
            <a:pPr>
              <a:buFontTx/>
              <a:buChar char="-"/>
            </a:pPr>
            <a:endParaRPr lang="en-US" sz="1100" b="1">
              <a:latin typeface="Book Antiqua" pitchFamily="18" charset="0"/>
            </a:endParaRPr>
          </a:p>
        </p:txBody>
      </p:sp>
      <p:sp>
        <p:nvSpPr>
          <p:cNvPr id="113693" name="Text Box 7"/>
          <p:cNvSpPr txBox="1">
            <a:spLocks noChangeArrowheads="1"/>
          </p:cNvSpPr>
          <p:nvPr/>
        </p:nvSpPr>
        <p:spPr bwMode="auto">
          <a:xfrm>
            <a:off x="838200" y="3306763"/>
            <a:ext cx="16764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latin typeface="Book Antiqua" pitchFamily="18" charset="0"/>
              </a:rPr>
              <a:t>PFM invests money in market &amp; Declare day’s NAV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5410200" cy="715962"/>
          </a:xfrm>
        </p:spPr>
        <p:txBody>
          <a:bodyPr/>
          <a:lstStyle/>
          <a:p>
            <a:r>
              <a:rPr lang="en-US" sz="3600" dirty="0" smtClean="0">
                <a:latin typeface="Book Antiqua" pitchFamily="18" charset="0"/>
              </a:rPr>
              <a:t>Escalation Timelines</a:t>
            </a:r>
            <a:endParaRPr lang="en-US" sz="3600" dirty="0">
              <a:latin typeface="Book Antiqu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525963"/>
          </a:xfrm>
        </p:spPr>
        <p:txBody>
          <a:bodyPr/>
          <a:lstStyle/>
          <a:p>
            <a:pPr marL="341313" indent="-341313" algn="just"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Grievances Logged by Subscriber against CRA will be escalated, if it is pending for more than two days (since base line performance is 2 days).</a:t>
            </a:r>
          </a:p>
          <a:p>
            <a:pPr marL="0" indent="0" algn="just">
              <a:buFont typeface="Wingdings" pitchFamily="2" charset="2"/>
              <a:buChar char="q"/>
            </a:pPr>
            <a:endParaRPr lang="en-US" sz="1800" b="0" dirty="0" smtClean="0"/>
          </a:p>
          <a:p>
            <a:pPr marL="341313" indent="-341313" algn="just">
              <a:buFont typeface="Wingdings" pitchFamily="2" charset="2"/>
              <a:buChar char="q"/>
            </a:pPr>
            <a:r>
              <a:rPr lang="en-GB" sz="1800" b="0" dirty="0" smtClean="0">
                <a:latin typeface="Book Antiqua" pitchFamily="18" charset="0"/>
              </a:rPr>
              <a:t>The grievances against a PoP/PoP-SP raised by the subscriber shall be resolved within 7 days of receiving of grievance. PoP-SP has three days to resolve and in case there is no resolution, then it is escalated to PoP who has four days to provide resolution.</a:t>
            </a:r>
          </a:p>
          <a:p>
            <a:pPr marL="341313" indent="-341313" algn="just">
              <a:buFont typeface="Wingdings" pitchFamily="2" charset="2"/>
              <a:buChar char="q"/>
            </a:pPr>
            <a:endParaRPr lang="en-GB" sz="1800" b="0" dirty="0" smtClean="0">
              <a:latin typeface="Book Antiqua" pitchFamily="18" charset="0"/>
            </a:endParaRP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Grievances Logged by PFM, Trustee Bank and Annuity Providers, will be considered as an escalated grievance.</a:t>
            </a:r>
          </a:p>
          <a:p>
            <a:pPr marL="341313" indent="-341313" algn="just">
              <a:buFont typeface="Wingdings" pitchFamily="2" charset="2"/>
              <a:buChar char="q"/>
            </a:pPr>
            <a:endParaRPr lang="en-US" sz="1800" b="0" dirty="0" smtClean="0">
              <a:latin typeface="Book Antiqua" pitchFamily="18" charset="0"/>
            </a:endParaRPr>
          </a:p>
          <a:p>
            <a:pPr marL="341313" indent="-341313" algn="just">
              <a:buFont typeface="Wingdings" pitchFamily="2" charset="2"/>
              <a:buChar char="q"/>
            </a:pPr>
            <a:r>
              <a:rPr lang="en-US" sz="1800" b="0" dirty="0" smtClean="0">
                <a:latin typeface="Book Antiqua" pitchFamily="18" charset="0"/>
              </a:rPr>
              <a:t>CRA system will auto escalate grievances to higher levels if pending resolution for more than stipulated period.</a:t>
            </a:r>
          </a:p>
          <a:p>
            <a:pPr marL="0" indent="0" algn="just"/>
            <a:endParaRPr lang="en-US" sz="1800" b="0" dirty="0" smtClean="0">
              <a:latin typeface="Book Antiqua" pitchFamily="18" charset="0"/>
            </a:endParaRPr>
          </a:p>
          <a:p>
            <a:pPr marL="0" indent="0" algn="just"/>
            <a:endParaRPr lang="en-US" sz="1800" dirty="0" smtClean="0">
              <a:latin typeface="Book Antiqua" pitchFamily="18" charset="0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5"/>
          <p:cNvSpPr txBox="1">
            <a:spLocks noChangeArrowheads="1"/>
          </p:cNvSpPr>
          <p:nvPr/>
        </p:nvSpPr>
        <p:spPr bwMode="auto">
          <a:xfrm>
            <a:off x="4572000" y="3048000"/>
            <a:ext cx="4648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Book Antiqua" pitchFamily="18" charset="0"/>
              </a:rPr>
              <a:t>NPS Operating Guidelines -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Book Antiqua" pitchFamily="18" charset="0"/>
              </a:rPr>
              <a:t>PoP-PoP (SP)</a:t>
            </a:r>
            <a:endParaRPr lang="en-US" sz="36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100355" name="Picture 2" descr="G 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263" y="228600"/>
            <a:ext cx="209073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ＭＳ Ｐゴシック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0000"/>
        </a:solidFill>
        <a:ln w="9525" cap="flat" cmpd="sng" algn="ctr">
          <a:solidFill>
            <a:srgbClr val="C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8562</TotalTime>
  <Words>8733</Words>
  <Application>Microsoft Office PowerPoint</Application>
  <PresentationFormat>On-screen Show (4:3)</PresentationFormat>
  <Paragraphs>1798</Paragraphs>
  <Slides>108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6" baseType="lpstr">
      <vt:lpstr>1_Default Design</vt:lpstr>
      <vt:lpstr>Custom Design</vt:lpstr>
      <vt:lpstr>5_Custom Design</vt:lpstr>
      <vt:lpstr>3_Custom Design</vt:lpstr>
      <vt:lpstr>4_Custom Design</vt:lpstr>
      <vt:lpstr>2_Default Design</vt:lpstr>
      <vt:lpstr>3_Default Design</vt:lpstr>
      <vt:lpstr>Visio</vt:lpstr>
      <vt:lpstr>Slide 1</vt:lpstr>
      <vt:lpstr>Agenda</vt:lpstr>
      <vt:lpstr>Agenda</vt:lpstr>
      <vt:lpstr>Slide 4</vt:lpstr>
      <vt:lpstr>National Pension System (NPS)</vt:lpstr>
      <vt:lpstr>NPS Architecture</vt:lpstr>
      <vt:lpstr>NPS Intermediaries</vt:lpstr>
      <vt:lpstr>NPS Intermediaries</vt:lpstr>
      <vt:lpstr>NPS Intermediaries</vt:lpstr>
      <vt:lpstr>List of POPs (Alphabetical order)</vt:lpstr>
      <vt:lpstr>List of POPs Contd..(Alphabetical order) </vt:lpstr>
      <vt:lpstr>NPS Intermediaries</vt:lpstr>
      <vt:lpstr>NPS Intermediaries</vt:lpstr>
      <vt:lpstr>NPS Intermediaries</vt:lpstr>
      <vt:lpstr>NPS Intermediaries</vt:lpstr>
      <vt:lpstr>Reach of NPS</vt:lpstr>
      <vt:lpstr>Key Features of NPS</vt:lpstr>
      <vt:lpstr>Key Features of NPS</vt:lpstr>
      <vt:lpstr>Key Features of NPS</vt:lpstr>
      <vt:lpstr>Key Features of NPS</vt:lpstr>
      <vt:lpstr>Key Features of NPS</vt:lpstr>
      <vt:lpstr>Key Features of NPS</vt:lpstr>
      <vt:lpstr>Slide 23</vt:lpstr>
      <vt:lpstr>Type of Accounts</vt:lpstr>
      <vt:lpstr>Tier I Account</vt:lpstr>
      <vt:lpstr>Tier II Account</vt:lpstr>
      <vt:lpstr>Investment Option in NPS </vt:lpstr>
      <vt:lpstr>Asset Class E in UoS</vt:lpstr>
      <vt:lpstr>Asset Class G in UoS</vt:lpstr>
      <vt:lpstr>Asset Class C in UoS</vt:lpstr>
      <vt:lpstr>Schemes / Investment Approach</vt:lpstr>
      <vt:lpstr>Approach 1: Active Choice</vt:lpstr>
      <vt:lpstr>Some Scenarios of Active Choice</vt:lpstr>
      <vt:lpstr>Guidelines for Selecting Active  Choice</vt:lpstr>
      <vt:lpstr>Approach 2: Auto Choice</vt:lpstr>
      <vt:lpstr>Auto Choice: Lifecycle Fund</vt:lpstr>
      <vt:lpstr>Auto: Table for Life Cycle Fund</vt:lpstr>
      <vt:lpstr>Rebalancing Feature</vt:lpstr>
      <vt:lpstr>Slide 39</vt:lpstr>
      <vt:lpstr>Slide 40</vt:lpstr>
      <vt:lpstr>Contribution Amount - Tier I Account</vt:lpstr>
      <vt:lpstr>Contribution Amount - Tier II Account</vt:lpstr>
      <vt:lpstr>NPS Contribution Payment Process</vt:lpstr>
      <vt:lpstr>Slide 44</vt:lpstr>
      <vt:lpstr>Charge Structure</vt:lpstr>
      <vt:lpstr>Net Investment in NPS – Tier 1</vt:lpstr>
      <vt:lpstr>Net Investment in NPS – Tier 2</vt:lpstr>
      <vt:lpstr>Comparison of Charges</vt:lpstr>
      <vt:lpstr>Comparison of Fund Growth</vt:lpstr>
      <vt:lpstr>Slide 50</vt:lpstr>
      <vt:lpstr>Government Initiative</vt:lpstr>
      <vt:lpstr>PFRDA - Profile</vt:lpstr>
      <vt:lpstr>NPS Trust - Profile</vt:lpstr>
      <vt:lpstr>PFM - Profile</vt:lpstr>
      <vt:lpstr>Monitoring Compliance</vt:lpstr>
      <vt:lpstr>Measuring PFM Performance-Monthly</vt:lpstr>
      <vt:lpstr>Measuring PFM Performance -Quarterly</vt:lpstr>
      <vt:lpstr>Measuring PFM Performance - Yearly</vt:lpstr>
      <vt:lpstr>Risk Management</vt:lpstr>
      <vt:lpstr>Slide 60</vt:lpstr>
      <vt:lpstr>Annuity in NPS</vt:lpstr>
      <vt:lpstr>Slide 62</vt:lpstr>
      <vt:lpstr>Slide 63</vt:lpstr>
      <vt:lpstr>Types of Withdrawal</vt:lpstr>
      <vt:lpstr>Withdrawal Process</vt:lpstr>
      <vt:lpstr>Normal Withdrawal</vt:lpstr>
      <vt:lpstr>Premature Withdrawal</vt:lpstr>
      <vt:lpstr> </vt:lpstr>
      <vt:lpstr>Withdrawal in case of death</vt:lpstr>
      <vt:lpstr>Deferred Withdrawal</vt:lpstr>
      <vt:lpstr>Slide 71</vt:lpstr>
      <vt:lpstr>Return Illustration - @ 7% Growth*</vt:lpstr>
      <vt:lpstr>Statement of Transaction</vt:lpstr>
      <vt:lpstr>Slide 74</vt:lpstr>
      <vt:lpstr>NPS Returns for Year 2009-10</vt:lpstr>
      <vt:lpstr>Slide 76</vt:lpstr>
      <vt:lpstr>Introduction to Central Grievance  Management System (CGMS)</vt:lpstr>
      <vt:lpstr>Key Features of CGMS</vt:lpstr>
      <vt:lpstr>Modes of Raising Grievance</vt:lpstr>
      <vt:lpstr>Grievance Management Process</vt:lpstr>
      <vt:lpstr>Escalation Mechanism</vt:lpstr>
      <vt:lpstr>Some Example of Grievances</vt:lpstr>
      <vt:lpstr>Slide 83</vt:lpstr>
      <vt:lpstr>Whom to approach</vt:lpstr>
      <vt:lpstr>Eligibility Criteria in NPS</vt:lpstr>
      <vt:lpstr>Slide 86</vt:lpstr>
      <vt:lpstr>Slide 87</vt:lpstr>
      <vt:lpstr>Slide 88</vt:lpstr>
      <vt:lpstr>Slide 89</vt:lpstr>
      <vt:lpstr>Enrollment Procedure</vt:lpstr>
      <vt:lpstr>Enrollment in NPS</vt:lpstr>
      <vt:lpstr>Slide 92</vt:lpstr>
      <vt:lpstr>Timelines for Subscriber Registration Process</vt:lpstr>
      <vt:lpstr>Timelines for First Contribution Process</vt:lpstr>
      <vt:lpstr>Timelines for Regular Contribution Process</vt:lpstr>
      <vt:lpstr>Timelines for Fund Investment Process</vt:lpstr>
      <vt:lpstr>NAV’s Applicability </vt:lpstr>
      <vt:lpstr>Escalation Timelines</vt:lpstr>
      <vt:lpstr>Slide 99</vt:lpstr>
      <vt:lpstr>Roles and Responsibilities</vt:lpstr>
      <vt:lpstr>Subscriber Registration</vt:lpstr>
      <vt:lpstr>Regular Contribution Upload</vt:lpstr>
      <vt:lpstr>Subscriber Servicing</vt:lpstr>
      <vt:lpstr>Grievance Handling</vt:lpstr>
      <vt:lpstr>Grievance Resolution</vt:lpstr>
      <vt:lpstr>MIS Uploading</vt:lpstr>
      <vt:lpstr>Checks carried by PoP/PoP (SP)</vt:lpstr>
      <vt:lpstr>Slide 108</vt:lpstr>
    </vt:vector>
  </TitlesOfParts>
  <Company>Wipro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NPS Product Presentation</dc:title>
  <dc:subject>NPS Product</dc:subject>
  <dc:creator>Wipro Consulting Services</dc:creator>
  <cp:lastModifiedBy>somakb</cp:lastModifiedBy>
  <cp:revision>878</cp:revision>
  <dcterms:created xsi:type="dcterms:W3CDTF">2008-09-09T09:48:13Z</dcterms:created>
  <dcterms:modified xsi:type="dcterms:W3CDTF">2013-03-28T14:08:58Z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Practice">
    <vt:lpwstr/>
  </property>
  <property fmtid="{D5CDD505-2E9C-101B-9397-08002B2CF9AE}" pid="4" name="IPR Related Comments-Precautions">
    <vt:lpwstr>For WCS use only</vt:lpwstr>
  </property>
  <property fmtid="{D5CDD505-2E9C-101B-9397-08002B2CF9AE}" pid="5" name="Author0">
    <vt:lpwstr/>
  </property>
  <property fmtid="{D5CDD505-2E9C-101B-9397-08002B2CF9AE}" pid="6" name="Owner's Email ID">
    <vt:lpwstr/>
  </property>
  <property fmtid="{D5CDD505-2E9C-101B-9397-08002B2CF9AE}" pid="7" name="Reviewer's Email ID">
    <vt:lpwstr/>
  </property>
  <property fmtid="{D5CDD505-2E9C-101B-9397-08002B2CF9AE}" pid="8" name="Keywords0">
    <vt:lpwstr/>
  </property>
  <property fmtid="{D5CDD505-2E9C-101B-9397-08002B2CF9AE}" pid="9" name="Description0">
    <vt:lpwstr/>
  </property>
</Properties>
</file>